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564" r:id="rId2"/>
    <p:sldId id="568" r:id="rId3"/>
    <p:sldId id="258" r:id="rId4"/>
    <p:sldId id="705" r:id="rId5"/>
    <p:sldId id="694" r:id="rId6"/>
    <p:sldId id="707" r:id="rId7"/>
    <p:sldId id="710" r:id="rId8"/>
    <p:sldId id="708" r:id="rId9"/>
    <p:sldId id="692" r:id="rId10"/>
    <p:sldId id="701" r:id="rId11"/>
    <p:sldId id="693" r:id="rId12"/>
    <p:sldId id="700" r:id="rId13"/>
    <p:sldId id="709" r:id="rId14"/>
    <p:sldId id="703" r:id="rId15"/>
    <p:sldId id="632" r:id="rId16"/>
    <p:sldId id="706" r:id="rId17"/>
  </p:sldIdLst>
  <p:sldSz cx="12192000" cy="6858000"/>
  <p:notesSz cx="6858000" cy="9144000"/>
  <p:embeddedFontLst>
    <p:embeddedFont>
      <p:font typeface="공체 Bold" panose="00000800000000000000" pitchFamily="2" charset="-127"/>
      <p:bold r:id="rId19"/>
    </p:embeddedFont>
    <p:embeddedFont>
      <p:font typeface="공체 Light" panose="00000300000000000000" pitchFamily="2" charset="-127"/>
      <p:regular r:id="rId20"/>
    </p:embeddedFont>
    <p:embeddedFont>
      <p:font typeface="공체 Medium" panose="00000600000000000000" pitchFamily="2" charset="-127"/>
      <p:regular r:id="rId21"/>
    </p:embeddedFont>
    <p:embeddedFont>
      <p:font typeface="나눔스퀘어" panose="020B0600000101010101" pitchFamily="50" charset="-127"/>
      <p:regular r:id="rId22"/>
    </p:embeddedFont>
    <p:embeddedFont>
      <p:font typeface="나눔스퀘어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73C4B"/>
    <a:srgbClr val="52555F"/>
    <a:srgbClr val="000C23"/>
    <a:srgbClr val="FCE5EA"/>
    <a:srgbClr val="9D1C20"/>
    <a:srgbClr val="145194"/>
    <a:srgbClr val="E1032E"/>
    <a:srgbClr val="E1E407"/>
    <a:srgbClr val="D7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4731" autoAdjust="0"/>
  </p:normalViewPr>
  <p:slideViewPr>
    <p:cSldViewPr snapToGrid="0">
      <p:cViewPr varScale="1">
        <p:scale>
          <a:sx n="108" d="100"/>
          <a:sy n="108" d="100"/>
        </p:scale>
        <p:origin x="85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6A482-8061-46D6-96B6-919A8800117F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94952-C201-4EE0-872C-F44ED42A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8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7B190-35C0-4929-8AAD-BD85D39FEA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651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94952-C201-4EE0-872C-F44ED42A98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24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7B190-35C0-4929-8AAD-BD85D39FEA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3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94952-C201-4EE0-872C-F44ED42A98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0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94952-C201-4EE0-872C-F44ED42A98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471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94952-C201-4EE0-872C-F44ED42A98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00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7B190-35C0-4929-8AAD-BD85D39FEA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1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7B190-35C0-4929-8AAD-BD85D39FEA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88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7B190-35C0-4929-8AAD-BD85D39FEA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24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94952-C201-4EE0-872C-F44ED42A98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76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94952-C201-4EE0-872C-F44ED42A98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78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94952-C201-4EE0-872C-F44ED42A98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82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94952-C201-4EE0-872C-F44ED42A98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2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94952-C201-4EE0-872C-F44ED42A98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48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7B190-35C0-4929-8AAD-BD85D39FEA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07D16-E3D1-4503-ADFC-55F3DCCC6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350433" y="638960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79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26C47B-05CB-4729-BF87-E8BFB496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C92E-4617-40EE-8907-E4C614E1BE6E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89A646-E901-404A-ADE7-4EC3D796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0F1139-C8C1-4F5D-82B2-3AC5AE79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0433" y="6389601"/>
            <a:ext cx="2743200" cy="365125"/>
          </a:xfrm>
          <a:prstGeom prst="rect">
            <a:avLst/>
          </a:prstGeom>
        </p:spPr>
        <p:txBody>
          <a:bodyPr/>
          <a:lstStyle/>
          <a:p>
            <a:fld id="{C15BFAA9-CA13-4DC8-9643-2C9DCA0B2B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3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t="15515"/>
          <a:stretch/>
        </p:blipFill>
        <p:spPr>
          <a:xfrm>
            <a:off x="-1" y="-8267"/>
            <a:ext cx="12192000" cy="8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8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07D16-E3D1-4503-ADFC-55F3DCCC6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8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BD6E5C-A516-4514-B8DF-06974554BB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2FB11B-9A91-45D4-B7E6-8CD15F08FD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0"/>
          <a:stretch/>
        </p:blipFill>
        <p:spPr>
          <a:xfrm>
            <a:off x="1624095" y="0"/>
            <a:ext cx="10555792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91DE36-ED49-4E33-B4F3-C5E2AC27D157}"/>
              </a:ext>
            </a:extLst>
          </p:cNvPr>
          <p:cNvSpPr/>
          <p:nvPr/>
        </p:nvSpPr>
        <p:spPr>
          <a:xfrm>
            <a:off x="0" y="743779"/>
            <a:ext cx="4219575" cy="247650"/>
          </a:xfrm>
          <a:prstGeom prst="rect">
            <a:avLst/>
          </a:prstGeom>
          <a:gradFill flip="none" rotWithShape="1">
            <a:gsLst>
              <a:gs pos="0">
                <a:srgbClr val="0F1C3F"/>
              </a:gs>
              <a:gs pos="100000">
                <a:srgbClr val="185A8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34D4EB-97A8-4BB0-9E45-0BD82161FA33}"/>
              </a:ext>
            </a:extLst>
          </p:cNvPr>
          <p:cNvSpPr txBox="1"/>
          <p:nvPr/>
        </p:nvSpPr>
        <p:spPr>
          <a:xfrm>
            <a:off x="219952" y="1916658"/>
            <a:ext cx="6710491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거대 </a:t>
            </a:r>
            <a:r>
              <a:rPr lang="en-US" altLang="ko-KR" sz="20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서비스 지원 </a:t>
            </a:r>
            <a:r>
              <a:rPr lang="ko-KR" altLang="en-US" sz="2000" dirty="0" err="1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클라우드</a:t>
            </a:r>
            <a:r>
              <a:rPr lang="ko-KR" altLang="en-US" sz="20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컨티뉴엄</a:t>
            </a:r>
            <a:r>
              <a:rPr lang="ko-KR" altLang="en-US" sz="20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핵심 기술 개발 과제</a:t>
            </a:r>
            <a:endParaRPr lang="en-US" altLang="ko-KR" sz="20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endParaRPr lang="en-US" altLang="ko-KR" sz="1050" dirty="0">
              <a:solidFill>
                <a:srgbClr val="00B0F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r>
              <a:rPr lang="en-US" altLang="ko-KR" sz="2800" dirty="0">
                <a:solidFill>
                  <a:srgbClr val="00B0F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2800" dirty="0">
                <a:solidFill>
                  <a:srgbClr val="00B0F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진행 상황 및 </a:t>
            </a:r>
            <a:r>
              <a:rPr lang="en-US" altLang="ko-KR" sz="2800" dirty="0">
                <a:solidFill>
                  <a:srgbClr val="00B0F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r>
              <a:rPr lang="ko-KR" altLang="en-US" sz="2800" dirty="0">
                <a:solidFill>
                  <a:srgbClr val="00B0F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연구계획</a:t>
            </a:r>
            <a:endParaRPr lang="ko-KR" altLang="en-US" sz="28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2B6AD67-74A5-4A40-B2FB-3022A6BADDAC}"/>
              </a:ext>
            </a:extLst>
          </p:cNvPr>
          <p:cNvCxnSpPr>
            <a:cxnSpLocks/>
          </p:cNvCxnSpPr>
          <p:nvPr/>
        </p:nvCxnSpPr>
        <p:spPr>
          <a:xfrm>
            <a:off x="4291011" y="868433"/>
            <a:ext cx="24366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00B40C-A9C9-4661-9A89-FFA69A6B0B0F}"/>
              </a:ext>
            </a:extLst>
          </p:cNvPr>
          <p:cNvGrpSpPr/>
          <p:nvPr/>
        </p:nvGrpSpPr>
        <p:grpSpPr>
          <a:xfrm>
            <a:off x="10491416" y="107780"/>
            <a:ext cx="1512199" cy="352570"/>
            <a:chOff x="234295" y="6352295"/>
            <a:chExt cx="1512199" cy="35257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EF34D0B-FEFD-4B18-92D3-78369EB76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14" b="5012"/>
            <a:stretch/>
          </p:blipFill>
          <p:spPr>
            <a:xfrm>
              <a:off x="865032" y="6352295"/>
              <a:ext cx="881462" cy="33759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7681D54-9644-4787-957E-99E6F89F9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9" r="61615" b="1"/>
            <a:stretch/>
          </p:blipFill>
          <p:spPr>
            <a:xfrm>
              <a:off x="234295" y="6361513"/>
              <a:ext cx="562176" cy="343352"/>
            </a:xfrm>
            <a:prstGeom prst="rect">
              <a:avLst/>
            </a:prstGeom>
          </p:spPr>
        </p:pic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8A98D20E-33BE-4E83-857D-0EEE38A693EA}"/>
              </a:ext>
            </a:extLst>
          </p:cNvPr>
          <p:cNvSpPr txBox="1">
            <a:spLocks/>
          </p:cNvSpPr>
          <p:nvPr/>
        </p:nvSpPr>
        <p:spPr bwMode="auto">
          <a:xfrm>
            <a:off x="0" y="169608"/>
            <a:ext cx="2808287" cy="431800"/>
          </a:xfrm>
          <a:prstGeom prst="rect">
            <a:avLst/>
          </a:prstGeom>
          <a:noFill/>
          <a:ln>
            <a:noFill/>
          </a:ln>
        </p:spPr>
        <p:txBody>
          <a:bodyPr t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2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Arial" panose="020B0604020202020204" pitchFamily="34" charset="0"/>
              </a:rPr>
              <a:t>과제번호  </a:t>
            </a:r>
            <a:r>
              <a:rPr kumimoji="0" lang="en-US" altLang="ko-KR" sz="12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Arial" panose="020B0604020202020204" pitchFamily="34" charset="0"/>
              </a:rPr>
              <a:t>IITP </a:t>
            </a:r>
            <a:r>
              <a:rPr lang="en-US" altLang="ko-KR" sz="12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Arial" panose="020B0604020202020204" pitchFamily="34" charset="0"/>
              </a:rPr>
              <a:t>00258649</a:t>
            </a:r>
            <a:endParaRPr kumimoji="0" lang="en-US" altLang="ko-KR" sz="12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A2BA19D-6C39-4AAD-949D-508B217F65E8}"/>
              </a:ext>
            </a:extLst>
          </p:cNvPr>
          <p:cNvCxnSpPr>
            <a:cxnSpLocks/>
          </p:cNvCxnSpPr>
          <p:nvPr/>
        </p:nvCxnSpPr>
        <p:spPr>
          <a:xfrm>
            <a:off x="681960" y="298506"/>
            <a:ext cx="0" cy="14686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제목 1">
            <a:extLst>
              <a:ext uri="{FF2B5EF4-FFF2-40B4-BE49-F238E27FC236}">
                <a16:creationId xmlns:a16="http://schemas.microsoft.com/office/drawing/2014/main" id="{9E1C49C7-321D-411D-A860-CB2F195EC9B0}"/>
              </a:ext>
            </a:extLst>
          </p:cNvPr>
          <p:cNvSpPr txBox="1">
            <a:spLocks/>
          </p:cNvSpPr>
          <p:nvPr/>
        </p:nvSpPr>
        <p:spPr bwMode="auto">
          <a:xfrm>
            <a:off x="219952" y="3635630"/>
            <a:ext cx="2808287" cy="431800"/>
          </a:xfrm>
          <a:prstGeom prst="rect">
            <a:avLst/>
          </a:prstGeom>
          <a:noFill/>
          <a:ln>
            <a:noFill/>
          </a:ln>
        </p:spPr>
        <p:txBody>
          <a:bodyPr t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Arial" panose="020B0604020202020204" pitchFamily="34" charset="0"/>
              </a:rPr>
              <a:t>2023. 11. </a:t>
            </a:r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Arial" panose="020B0604020202020204" pitchFamily="34" charset="0"/>
              </a:rPr>
              <a:t>23</a:t>
            </a:r>
            <a:r>
              <a:rPr kumimoji="0"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Arial" panose="020B0604020202020204" pitchFamily="34" charset="0"/>
              </a:rPr>
              <a:t>. </a:t>
            </a:r>
            <a:r>
              <a:rPr kumimoji="0"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Arial" panose="020B0604020202020204" pitchFamily="34" charset="0"/>
              </a:rPr>
              <a:t>경희대학교   </a:t>
            </a:r>
            <a:r>
              <a:rPr kumimoji="0" lang="ko-KR" altLang="en-US" sz="14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Arial" panose="020B0604020202020204" pitchFamily="34" charset="0"/>
              </a:rPr>
              <a:t>허의남</a:t>
            </a:r>
            <a:r>
              <a:rPr kumimoji="0"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Arial" panose="020B0604020202020204" pitchFamily="34" charset="0"/>
              </a:rPr>
              <a:t> </a:t>
            </a:r>
            <a:endParaRPr kumimoji="0" lang="en-US" altLang="ko-KR" sz="14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A073100-6D93-488D-BD11-80CC8A042FEA}"/>
              </a:ext>
            </a:extLst>
          </p:cNvPr>
          <p:cNvCxnSpPr>
            <a:cxnSpLocks/>
          </p:cNvCxnSpPr>
          <p:nvPr/>
        </p:nvCxnSpPr>
        <p:spPr>
          <a:xfrm>
            <a:off x="2245910" y="3735650"/>
            <a:ext cx="0" cy="1971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809384" y="601408"/>
            <a:ext cx="1441939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덕인</a:t>
            </a:r>
          </a:p>
        </p:txBody>
      </p:sp>
    </p:spTree>
    <p:extLst>
      <p:ext uri="{BB962C8B-B14F-4D97-AF65-F5344CB8AC3E}">
        <p14:creationId xmlns:p14="http://schemas.microsoft.com/office/powerpoint/2010/main" val="419079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 개체 틀 1">
            <a:extLst>
              <a:ext uri="{FF2B5EF4-FFF2-40B4-BE49-F238E27FC236}">
                <a16:creationId xmlns:a16="http://schemas.microsoft.com/office/drawing/2014/main" id="{AE27EFFA-3F23-4F0E-A0C8-F70999A689E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+mn-ea"/>
              </a:rPr>
              <a:pPr/>
              <a:t>10</a:t>
            </a:fld>
            <a:endParaRPr lang="ko-KR" altLang="en-US"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1D579C7-1762-462C-B2D3-250DBDBF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33A94F-1B79-44BE-822E-9F9813C21DC4}"/>
              </a:ext>
            </a:extLst>
          </p:cNvPr>
          <p:cNvSpPr/>
          <p:nvPr/>
        </p:nvSpPr>
        <p:spPr>
          <a:xfrm>
            <a:off x="0" y="156295"/>
            <a:ext cx="2973921" cy="237405"/>
          </a:xfrm>
          <a:prstGeom prst="rect">
            <a:avLst/>
          </a:prstGeom>
          <a:solidFill>
            <a:srgbClr val="16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8" name="슬라이드 번호 개체 틀 2">
            <a:extLst>
              <a:ext uri="{FF2B5EF4-FFF2-40B4-BE49-F238E27FC236}">
                <a16:creationId xmlns:a16="http://schemas.microsoft.com/office/drawing/2014/main" id="{9C91DC4E-3AC9-41C7-8C1F-96E29F8964A3}"/>
              </a:ext>
            </a:extLst>
          </p:cNvPr>
          <p:cNvSpPr txBox="1">
            <a:spLocks/>
          </p:cNvSpPr>
          <p:nvPr/>
        </p:nvSpPr>
        <p:spPr>
          <a:xfrm>
            <a:off x="943813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공체 Medium" panose="00000600000000000000" pitchFamily="2" charset="-127"/>
                <a:ea typeface="공체 Medium" panose="00000600000000000000" pitchFamily="2" charset="-127"/>
                <a:cs typeface="Calibri" panose="020F0502020204030204" pitchFamily="34" charset="0"/>
              </a:rPr>
              <a:pPr/>
              <a:t>10</a:t>
            </a:fld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07F6-20F3-4A72-955F-E9E5D1BA7841}"/>
              </a:ext>
            </a:extLst>
          </p:cNvPr>
          <p:cNvSpPr txBox="1"/>
          <p:nvPr/>
        </p:nvSpPr>
        <p:spPr>
          <a:xfrm>
            <a:off x="0" y="419120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성과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D6AEAC-1C07-4240-B3D5-13E41319FCC8}"/>
              </a:ext>
            </a:extLst>
          </p:cNvPr>
          <p:cNvGrpSpPr/>
          <p:nvPr/>
        </p:nvGrpSpPr>
        <p:grpSpPr>
          <a:xfrm>
            <a:off x="517016" y="1326048"/>
            <a:ext cx="8614284" cy="276999"/>
            <a:chOff x="517016" y="1326048"/>
            <a:chExt cx="8614284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34DC1D-2B2D-49A0-9DDE-3553E8264ABB}"/>
                </a:ext>
              </a:extLst>
            </p:cNvPr>
            <p:cNvSpPr txBox="1"/>
            <p:nvPr/>
          </p:nvSpPr>
          <p:spPr>
            <a:xfrm>
              <a:off x="1007236" y="1326048"/>
              <a:ext cx="81240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144000" bIns="0" anchor="ctr" anchorCtr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kumimoji="1" lang="ko-KR" altLang="en-US" sz="3600" spc="-20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  <a:lvl2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2pPr>
              <a:lvl3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3pPr>
              <a:lvl4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4pPr>
              <a:lvl5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lvl="1" algn="l" eaLnBrk="1" hangingPunct="1">
                <a:spcBef>
                  <a:spcPts val="300"/>
                </a:spcBef>
                <a:spcAft>
                  <a:spcPts val="300"/>
                </a:spcAft>
                <a:buClr>
                  <a:srgbClr val="333333"/>
                </a:buClr>
                <a:buSzPct val="90000"/>
                <a:defRPr/>
              </a:pPr>
              <a:r>
                <a:rPr lang="en-US" altLang="ko-KR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차년도 연구성과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1BB59CB-0F56-4978-8E72-C49E81DDA524}"/>
                </a:ext>
              </a:extLst>
            </p:cNvPr>
            <p:cNvGrpSpPr/>
            <p:nvPr/>
          </p:nvGrpSpPr>
          <p:grpSpPr>
            <a:xfrm>
              <a:off x="517016" y="1394729"/>
              <a:ext cx="446068" cy="139638"/>
              <a:chOff x="2286928" y="2654673"/>
              <a:chExt cx="446068" cy="139638"/>
            </a:xfrm>
            <a:gradFill>
              <a:gsLst>
                <a:gs pos="5000">
                  <a:srgbClr val="0B1A2A"/>
                </a:gs>
                <a:gs pos="100000">
                  <a:srgbClr val="427EF1"/>
                </a:gs>
              </a:gsLst>
              <a:lin ang="10800000" scaled="1"/>
            </a:gradFill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977F978B-2FC1-4803-92ED-71FBDD657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408" y="2654673"/>
                <a:ext cx="130588" cy="139638"/>
              </a:xfrm>
              <a:custGeom>
                <a:avLst/>
                <a:gdLst>
                  <a:gd name="T0" fmla="*/ 7 w 42"/>
                  <a:gd name="T1" fmla="*/ 34 h 42"/>
                  <a:gd name="T2" fmla="*/ 7 w 42"/>
                  <a:gd name="T3" fmla="*/ 7 h 42"/>
                  <a:gd name="T4" fmla="*/ 34 w 42"/>
                  <a:gd name="T5" fmla="*/ 7 h 42"/>
                  <a:gd name="T6" fmla="*/ 34 w 42"/>
                  <a:gd name="T7" fmla="*/ 34 h 42"/>
                  <a:gd name="T8" fmla="*/ 7 w 42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7" y="34"/>
                    </a:moveTo>
                    <a:cubicBezTo>
                      <a:pt x="0" y="27"/>
                      <a:pt x="0" y="15"/>
                      <a:pt x="7" y="7"/>
                    </a:cubicBezTo>
                    <a:cubicBezTo>
                      <a:pt x="15" y="0"/>
                      <a:pt x="27" y="0"/>
                      <a:pt x="34" y="7"/>
                    </a:cubicBezTo>
                    <a:cubicBezTo>
                      <a:pt x="42" y="15"/>
                      <a:pt x="42" y="27"/>
                      <a:pt x="34" y="34"/>
                    </a:cubicBezTo>
                    <a:cubicBezTo>
                      <a:pt x="27" y="42"/>
                      <a:pt x="15" y="42"/>
                      <a:pt x="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82AC6C86-E4E1-44F4-B8D3-406D93C13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928" y="2661138"/>
                <a:ext cx="287035" cy="126709"/>
              </a:xfrm>
              <a:custGeom>
                <a:avLst/>
                <a:gdLst>
                  <a:gd name="T0" fmla="*/ 85 w 92"/>
                  <a:gd name="T1" fmla="*/ 5 h 38"/>
                  <a:gd name="T2" fmla="*/ 75 w 92"/>
                  <a:gd name="T3" fmla="*/ 1 h 38"/>
                  <a:gd name="T4" fmla="*/ 60 w 92"/>
                  <a:gd name="T5" fmla="*/ 4 h 38"/>
                  <a:gd name="T6" fmla="*/ 47 w 92"/>
                  <a:gd name="T7" fmla="*/ 8 h 38"/>
                  <a:gd name="T8" fmla="*/ 46 w 92"/>
                  <a:gd name="T9" fmla="*/ 8 h 38"/>
                  <a:gd name="T10" fmla="*/ 33 w 92"/>
                  <a:gd name="T11" fmla="*/ 4 h 38"/>
                  <a:gd name="T12" fmla="*/ 17 w 92"/>
                  <a:gd name="T13" fmla="*/ 1 h 38"/>
                  <a:gd name="T14" fmla="*/ 8 w 92"/>
                  <a:gd name="T15" fmla="*/ 5 h 38"/>
                  <a:gd name="T16" fmla="*/ 8 w 92"/>
                  <a:gd name="T17" fmla="*/ 32 h 38"/>
                  <a:gd name="T18" fmla="*/ 17 w 92"/>
                  <a:gd name="T19" fmla="*/ 37 h 38"/>
                  <a:gd name="T20" fmla="*/ 33 w 92"/>
                  <a:gd name="T21" fmla="*/ 34 h 38"/>
                  <a:gd name="T22" fmla="*/ 46 w 92"/>
                  <a:gd name="T23" fmla="*/ 30 h 38"/>
                  <a:gd name="T24" fmla="*/ 47 w 92"/>
                  <a:gd name="T25" fmla="*/ 30 h 38"/>
                  <a:gd name="T26" fmla="*/ 60 w 92"/>
                  <a:gd name="T27" fmla="*/ 34 h 38"/>
                  <a:gd name="T28" fmla="*/ 75 w 92"/>
                  <a:gd name="T29" fmla="*/ 37 h 38"/>
                  <a:gd name="T30" fmla="*/ 85 w 92"/>
                  <a:gd name="T31" fmla="*/ 32 h 38"/>
                  <a:gd name="T32" fmla="*/ 85 w 92"/>
                  <a:gd name="T33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" h="38">
                    <a:moveTo>
                      <a:pt x="85" y="5"/>
                    </a:moveTo>
                    <a:cubicBezTo>
                      <a:pt x="82" y="3"/>
                      <a:pt x="79" y="1"/>
                      <a:pt x="75" y="1"/>
                    </a:cubicBezTo>
                    <a:cubicBezTo>
                      <a:pt x="68" y="0"/>
                      <a:pt x="63" y="1"/>
                      <a:pt x="60" y="4"/>
                    </a:cubicBezTo>
                    <a:cubicBezTo>
                      <a:pt x="56" y="6"/>
                      <a:pt x="51" y="8"/>
                      <a:pt x="47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1" y="8"/>
                      <a:pt x="37" y="6"/>
                      <a:pt x="33" y="4"/>
                    </a:cubicBezTo>
                    <a:cubicBezTo>
                      <a:pt x="29" y="1"/>
                      <a:pt x="25" y="0"/>
                      <a:pt x="17" y="1"/>
                    </a:cubicBezTo>
                    <a:cubicBezTo>
                      <a:pt x="14" y="1"/>
                      <a:pt x="10" y="3"/>
                      <a:pt x="8" y="5"/>
                    </a:cubicBezTo>
                    <a:cubicBezTo>
                      <a:pt x="0" y="13"/>
                      <a:pt x="0" y="25"/>
                      <a:pt x="8" y="32"/>
                    </a:cubicBezTo>
                    <a:cubicBezTo>
                      <a:pt x="10" y="35"/>
                      <a:pt x="14" y="37"/>
                      <a:pt x="17" y="37"/>
                    </a:cubicBezTo>
                    <a:cubicBezTo>
                      <a:pt x="25" y="38"/>
                      <a:pt x="29" y="36"/>
                      <a:pt x="33" y="34"/>
                    </a:cubicBezTo>
                    <a:cubicBezTo>
                      <a:pt x="37" y="32"/>
                      <a:pt x="41" y="30"/>
                      <a:pt x="46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51" y="30"/>
                      <a:pt x="56" y="32"/>
                      <a:pt x="60" y="34"/>
                    </a:cubicBezTo>
                    <a:cubicBezTo>
                      <a:pt x="63" y="36"/>
                      <a:pt x="68" y="38"/>
                      <a:pt x="75" y="37"/>
                    </a:cubicBezTo>
                    <a:cubicBezTo>
                      <a:pt x="79" y="37"/>
                      <a:pt x="82" y="35"/>
                      <a:pt x="85" y="32"/>
                    </a:cubicBezTo>
                    <a:cubicBezTo>
                      <a:pt x="92" y="25"/>
                      <a:pt x="92" y="13"/>
                      <a:pt x="85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B48773-73FA-487E-943E-966268A59CF4}"/>
              </a:ext>
            </a:extLst>
          </p:cNvPr>
          <p:cNvSpPr/>
          <p:nvPr/>
        </p:nvSpPr>
        <p:spPr>
          <a:xfrm>
            <a:off x="767188" y="1629625"/>
            <a:ext cx="11272412" cy="4381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SCI(E)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급 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편</a:t>
            </a:r>
            <a:endParaRPr lang="en-US" altLang="ko-KR" sz="1300" dirty="0">
              <a:solidFill>
                <a:srgbClr val="C0000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논문명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: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Efficient Data Delivery Scheme for Large-Scale Microservices in Distributed Cloud Environment </a:t>
            </a:r>
            <a:r>
              <a:rPr lang="en-US" altLang="ko-KR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(Published 23.01/applied sciences)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논문명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: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Content-aware 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QoE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optimization in MEC-assisted Mobile video streaming </a:t>
            </a:r>
            <a:r>
              <a:rPr lang="en-US" altLang="ko-KR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(Published 23.04/Multimedia Tools and Applications)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논문명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: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The Role of Microservice Approach in Edge Computing: Opportunities, Challenges, and Research </a:t>
            </a:r>
            <a:r>
              <a:rPr lang="en-US" altLang="ko-KR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(Accept 23.06/ICT Express)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endParaRPr lang="en-US" altLang="ko-KR" sz="1300" dirty="0">
              <a:solidFill>
                <a:schemeClr val="bg2">
                  <a:lumMod val="2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해외학술대회 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편</a:t>
            </a:r>
            <a:endParaRPr lang="en-US" altLang="ko-KR" sz="1300" dirty="0">
              <a:solidFill>
                <a:srgbClr val="C0000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논문명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: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Multi-Still: A lightweight Multi-modal Cross Attention Knowledge Distillation method for the Real-Time Emotion Recognition Service in Edge-to-Cloud Continuum </a:t>
            </a:r>
            <a:r>
              <a:rPr lang="en-US" altLang="ko-KR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(Presented</a:t>
            </a:r>
            <a:r>
              <a:rPr lang="ko-KR" altLang="en-US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23.10/ATC 2023)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논문명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: 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DevoX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: Deep Voice Detection 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MLOps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Framework for Crime Prevention in the Core-Edge Cloud </a:t>
            </a:r>
            <a:r>
              <a:rPr lang="en-US" altLang="ko-KR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(Submit 23.10/ICOIN 2024)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rgbClr val="0070C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SW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등록 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건</a:t>
            </a:r>
            <a:endParaRPr lang="en-US" altLang="ko-KR" sz="1300" dirty="0">
              <a:solidFill>
                <a:srgbClr val="C0000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등록명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실시간 감정인식을 위한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경량화된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멀티모달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교차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어텐션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지식 증류 방법 </a:t>
            </a:r>
            <a:r>
              <a:rPr lang="en-US" altLang="ko-KR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등록일 </a:t>
            </a:r>
            <a:r>
              <a:rPr lang="en-US" altLang="ko-KR" sz="1000" dirty="0">
                <a:solidFill>
                  <a:srgbClr val="0070C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23.10)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rgbClr val="0070C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진행중</a:t>
            </a:r>
            <a:endParaRPr lang="en-US" altLang="ko-KR" sz="1300" dirty="0">
              <a:solidFill>
                <a:srgbClr val="C0000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국내논문 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편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/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국내학술대회 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편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/</a:t>
            </a:r>
            <a:r>
              <a:rPr lang="ko-KR" altLang="en-US" sz="1300" dirty="0" err="1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해외특허출원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건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/SW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등록 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건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/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기술문서 </a:t>
            </a:r>
            <a:r>
              <a:rPr lang="en-US" altLang="ko-KR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r>
              <a:rPr lang="ko-KR" altLang="en-US" sz="1300" dirty="0"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건</a:t>
            </a:r>
            <a:endParaRPr lang="en-US" altLang="ko-KR" sz="1000" dirty="0">
              <a:solidFill>
                <a:srgbClr val="C0000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2C7F4E-5A31-4782-AA33-D7C8105482D4}"/>
              </a:ext>
            </a:extLst>
          </p:cNvPr>
          <p:cNvSpPr/>
          <p:nvPr/>
        </p:nvSpPr>
        <p:spPr>
          <a:xfrm>
            <a:off x="-3869" y="170712"/>
            <a:ext cx="172886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870938" y="601408"/>
            <a:ext cx="7992208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정승우</a:t>
            </a:r>
            <a:endParaRPr lang="en-US" altLang="ko-KR" sz="1600" dirty="0"/>
          </a:p>
          <a:p>
            <a:pPr algn="ctr"/>
            <a:r>
              <a:rPr lang="en-US" altLang="ko-KR" sz="1600" dirty="0"/>
              <a:t>Z:\ICNS_Project\2023\[</a:t>
            </a:r>
            <a:r>
              <a:rPr lang="ko-KR" altLang="en-US" sz="1600" dirty="0" err="1"/>
              <a:t>수행중</a:t>
            </a:r>
            <a:r>
              <a:rPr lang="en-US" altLang="ko-KR" sz="1600" dirty="0"/>
              <a:t>] (</a:t>
            </a:r>
            <a:r>
              <a:rPr lang="ko-KR" altLang="en-US" sz="1600" dirty="0"/>
              <a:t>주관</a:t>
            </a:r>
            <a:r>
              <a:rPr lang="en-US" altLang="ko-KR" sz="1600" dirty="0"/>
              <a:t>) ITRC\</a:t>
            </a:r>
            <a:r>
              <a:rPr lang="ko-KR" altLang="en-US" sz="1600" dirty="0"/>
              <a:t>실적</a:t>
            </a:r>
            <a:r>
              <a:rPr lang="en-US" altLang="ko-KR" sz="1600" dirty="0"/>
              <a:t>\2023_ITRC_</a:t>
            </a:r>
            <a:r>
              <a:rPr lang="ko-KR" altLang="en-US" sz="1600" dirty="0"/>
              <a:t>경희대</a:t>
            </a:r>
            <a:r>
              <a:rPr lang="en-US" altLang="ko-KR" sz="1600" dirty="0"/>
              <a:t>.</a:t>
            </a:r>
            <a:r>
              <a:rPr lang="en-US" altLang="ko-KR" sz="1600" dirty="0" err="1"/>
              <a:t>xlsx</a:t>
            </a:r>
            <a:r>
              <a:rPr lang="en-US" altLang="ko-KR" sz="1600" dirty="0"/>
              <a:t>    </a:t>
            </a:r>
            <a:r>
              <a:rPr lang="ko-KR" altLang="en-US" sz="1600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96698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A5FED0-2EA4-4A21-9763-337D1A71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7473" cy="39841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17474" y="0"/>
            <a:ext cx="5171886" cy="6858000"/>
          </a:xfrm>
          <a:prstGeom prst="rect">
            <a:avLst/>
          </a:prstGeom>
          <a:solidFill>
            <a:srgbClr val="040C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17473" y="0"/>
            <a:ext cx="270000" cy="6858000"/>
            <a:chOff x="5911880" y="0"/>
            <a:chExt cx="270000" cy="6858000"/>
          </a:xfrm>
        </p:grpSpPr>
        <p:sp>
          <p:nvSpPr>
            <p:cNvPr id="4" name="직사각형 3"/>
            <p:cNvSpPr/>
            <p:nvPr/>
          </p:nvSpPr>
          <p:spPr>
            <a:xfrm rot="5400000">
              <a:off x="2617880" y="3294000"/>
              <a:ext cx="6858000" cy="270000"/>
            </a:xfrm>
            <a:prstGeom prst="rect">
              <a:avLst/>
            </a:prstGeom>
            <a:gradFill flip="none" rotWithShape="1">
              <a:gsLst>
                <a:gs pos="70000">
                  <a:srgbClr val="040C26"/>
                </a:gs>
                <a:gs pos="0">
                  <a:schemeClr val="bg1">
                    <a:alpha val="3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A02040504020204" pitchFamily="34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5400000">
              <a:off x="5954520" y="2672035"/>
              <a:ext cx="18473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endParaRPr lang="ko-KR" altLang="en-US" sz="800" spc="8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내용 개체 틀 2"/>
          <p:cNvSpPr txBox="1">
            <a:spLocks/>
          </p:cNvSpPr>
          <p:nvPr/>
        </p:nvSpPr>
        <p:spPr>
          <a:xfrm>
            <a:off x="513427" y="5045762"/>
            <a:ext cx="3739806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66700" indent="-2667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4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맑은 고딕" panose="020B0500000000000000" pitchFamily="34" charset="-127"/>
              <a:buChar char="‐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4000" spc="-15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r>
              <a:rPr lang="ko-KR" altLang="en-US" sz="4000" spc="-15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계획</a:t>
            </a:r>
          </a:p>
        </p:txBody>
      </p:sp>
      <p:sp>
        <p:nvSpPr>
          <p:cNvPr id="12" name="직사각형 54">
            <a:extLst>
              <a:ext uri="{FF2B5EF4-FFF2-40B4-BE49-F238E27FC236}">
                <a16:creationId xmlns:a16="http://schemas.microsoft.com/office/drawing/2014/main" id="{3EE7400C-EC9F-43C8-9EB7-58BF99F0BAB3}"/>
              </a:ext>
            </a:extLst>
          </p:cNvPr>
          <p:cNvSpPr/>
          <p:nvPr/>
        </p:nvSpPr>
        <p:spPr>
          <a:xfrm>
            <a:off x="513426" y="4361747"/>
            <a:ext cx="1861473" cy="605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ko-KR" sz="1200" spc="10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CHAPTER</a:t>
            </a:r>
            <a:r>
              <a:rPr lang="en-US" altLang="ko-KR" sz="1600" spc="10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3600" b="1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03</a:t>
            </a:r>
            <a:endParaRPr lang="en-US" altLang="ko-KR" sz="1150" b="1" dirty="0">
              <a:solidFill>
                <a:schemeClr val="accent5">
                  <a:lumMod val="50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51744" y="3628207"/>
            <a:ext cx="3725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F7F7F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01 / 1</a:t>
            </a:r>
            <a:r>
              <a:rPr lang="ko-KR" altLang="en-US" sz="1600" dirty="0">
                <a:solidFill>
                  <a:srgbClr val="7F7F7F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내용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F7F7F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02 / 1</a:t>
            </a:r>
            <a:r>
              <a:rPr lang="ko-KR" altLang="en-US" sz="1600" dirty="0">
                <a:solidFill>
                  <a:srgbClr val="7F7F7F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성과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03 / 2</a:t>
            </a:r>
            <a:r>
              <a:rPr lang="ko-KR" altLang="en-US" sz="16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계획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809384" y="601408"/>
            <a:ext cx="1441939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덕인</a:t>
            </a:r>
          </a:p>
        </p:txBody>
      </p:sp>
    </p:spTree>
    <p:extLst>
      <p:ext uri="{BB962C8B-B14F-4D97-AF65-F5344CB8AC3E}">
        <p14:creationId xmlns:p14="http://schemas.microsoft.com/office/powerpoint/2010/main" val="115268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 개체 틀 1">
            <a:extLst>
              <a:ext uri="{FF2B5EF4-FFF2-40B4-BE49-F238E27FC236}">
                <a16:creationId xmlns:a16="http://schemas.microsoft.com/office/drawing/2014/main" id="{AE27EFFA-3F23-4F0E-A0C8-F70999A689E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+mn-ea"/>
              </a:rPr>
              <a:pPr/>
              <a:t>12</a:t>
            </a:fld>
            <a:endParaRPr lang="ko-KR" altLang="en-US"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1D579C7-1762-462C-B2D3-250DBDBF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33A94F-1B79-44BE-822E-9F9813C21DC4}"/>
              </a:ext>
            </a:extLst>
          </p:cNvPr>
          <p:cNvSpPr/>
          <p:nvPr/>
        </p:nvSpPr>
        <p:spPr>
          <a:xfrm>
            <a:off x="0" y="156295"/>
            <a:ext cx="2973921" cy="237405"/>
          </a:xfrm>
          <a:prstGeom prst="rect">
            <a:avLst/>
          </a:prstGeom>
          <a:solidFill>
            <a:srgbClr val="16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8" name="슬라이드 번호 개체 틀 2">
            <a:extLst>
              <a:ext uri="{FF2B5EF4-FFF2-40B4-BE49-F238E27FC236}">
                <a16:creationId xmlns:a16="http://schemas.microsoft.com/office/drawing/2014/main" id="{9C91DC4E-3AC9-41C7-8C1F-96E29F8964A3}"/>
              </a:ext>
            </a:extLst>
          </p:cNvPr>
          <p:cNvSpPr txBox="1">
            <a:spLocks/>
          </p:cNvSpPr>
          <p:nvPr/>
        </p:nvSpPr>
        <p:spPr>
          <a:xfrm>
            <a:off x="943813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공체 Medium" panose="00000600000000000000" pitchFamily="2" charset="-127"/>
                <a:ea typeface="공체 Medium" panose="00000600000000000000" pitchFamily="2" charset="-127"/>
                <a:cs typeface="Calibri" panose="020F0502020204030204" pitchFamily="34" charset="0"/>
              </a:rPr>
              <a:pPr/>
              <a:t>12</a:t>
            </a:fld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07F6-20F3-4A72-955F-E9E5D1BA7841}"/>
              </a:ext>
            </a:extLst>
          </p:cNvPr>
          <p:cNvSpPr txBox="1"/>
          <p:nvPr/>
        </p:nvSpPr>
        <p:spPr>
          <a:xfrm>
            <a:off x="0" y="419120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목표</a:t>
            </a:r>
          </a:p>
        </p:txBody>
      </p:sp>
      <p:sp>
        <p:nvSpPr>
          <p:cNvPr id="25" name="한쪽 모서리가 둥근 사각형 101">
            <a:extLst>
              <a:ext uri="{FF2B5EF4-FFF2-40B4-BE49-F238E27FC236}">
                <a16:creationId xmlns:a16="http://schemas.microsoft.com/office/drawing/2014/main" id="{6F1AE471-6388-461E-9E97-3F67F110B789}"/>
              </a:ext>
            </a:extLst>
          </p:cNvPr>
          <p:cNvSpPr/>
          <p:nvPr/>
        </p:nvSpPr>
        <p:spPr>
          <a:xfrm>
            <a:off x="1524000" y="1459586"/>
            <a:ext cx="8652144" cy="695800"/>
          </a:xfrm>
          <a:prstGeom prst="round1Rect">
            <a:avLst>
              <a:gd name="adj" fmla="val 0"/>
            </a:avLst>
          </a:prstGeom>
          <a:solidFill>
            <a:srgbClr val="012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latinLnBrk="0"/>
            <a:endParaRPr lang="ko-KR" altLang="en-US" sz="1600" spc="-8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689368-C365-4731-84AC-5E016C9C7940}"/>
              </a:ext>
            </a:extLst>
          </p:cNvPr>
          <p:cNvSpPr txBox="1"/>
          <p:nvPr/>
        </p:nvSpPr>
        <p:spPr>
          <a:xfrm>
            <a:off x="1890944" y="1605288"/>
            <a:ext cx="7847859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SzPct val="80000"/>
              <a:defRPr/>
            </a:pPr>
            <a:r>
              <a:rPr kumimoji="1" lang="ko-KR" altLang="en-US" sz="20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전체 타이틀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835941C-8036-4BBC-83FE-C0D9E5ABA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86840" y="1952443"/>
            <a:ext cx="3420276" cy="89105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5844EE-6929-4E49-88B4-F830AFD16485}"/>
              </a:ext>
            </a:extLst>
          </p:cNvPr>
          <p:cNvSpPr/>
          <p:nvPr/>
        </p:nvSpPr>
        <p:spPr>
          <a:xfrm>
            <a:off x="304800" y="2843496"/>
            <a:ext cx="5448300" cy="3548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EC72766-E1AE-4FF5-892F-222A2C570C7B}"/>
              </a:ext>
            </a:extLst>
          </p:cNvPr>
          <p:cNvGrpSpPr/>
          <p:nvPr/>
        </p:nvGrpSpPr>
        <p:grpSpPr>
          <a:xfrm>
            <a:off x="299460" y="3101476"/>
            <a:ext cx="5402840" cy="2786308"/>
            <a:chOff x="494138" y="2931741"/>
            <a:chExt cx="5402840" cy="278630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59E3E7-8F6A-4CEA-B952-152EAE04513A}"/>
                </a:ext>
              </a:extLst>
            </p:cNvPr>
            <p:cNvSpPr/>
            <p:nvPr/>
          </p:nvSpPr>
          <p:spPr>
            <a:xfrm>
              <a:off x="519880" y="2931741"/>
              <a:ext cx="5377098" cy="4283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234E855-E71E-4A85-8675-41D874487ADD}"/>
                </a:ext>
              </a:extLst>
            </p:cNvPr>
            <p:cNvSpPr/>
            <p:nvPr/>
          </p:nvSpPr>
          <p:spPr>
            <a:xfrm>
              <a:off x="494138" y="2984840"/>
              <a:ext cx="5377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Medium" panose="00000600000000000000" pitchFamily="2" charset="-127"/>
                  <a:ea typeface="공체 Medium" panose="00000600000000000000" pitchFamily="2" charset="-127"/>
                </a:rPr>
                <a:t>기술 타이틀</a:t>
              </a:r>
              <a:endParaRPr lang="en-US" altLang="ko-KR" sz="1600" b="1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129A446-49E4-4A87-B70B-9D54BA1F5FB2}"/>
                </a:ext>
              </a:extLst>
            </p:cNvPr>
            <p:cNvSpPr/>
            <p:nvPr/>
          </p:nvSpPr>
          <p:spPr>
            <a:xfrm>
              <a:off x="517926" y="3506966"/>
              <a:ext cx="5353310" cy="6699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7B69C27-1593-419D-87FB-25CBFA56DB7B}"/>
                </a:ext>
              </a:extLst>
            </p:cNvPr>
            <p:cNvSpPr/>
            <p:nvPr/>
          </p:nvSpPr>
          <p:spPr>
            <a:xfrm>
              <a:off x="517927" y="3689649"/>
              <a:ext cx="535331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마이크로 서비스 조합 유형 등을 고려한 </a:t>
              </a:r>
              <a:r>
                <a:rPr lang="en-US" altLang="ko-KR" sz="15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Pre-caching</a:t>
              </a:r>
              <a:r>
                <a:rPr lang="en-US" altLang="ko-KR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연구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F145215-40E0-4409-823C-DE6CABBC7883}"/>
                </a:ext>
              </a:extLst>
            </p:cNvPr>
            <p:cNvSpPr/>
            <p:nvPr/>
          </p:nvSpPr>
          <p:spPr>
            <a:xfrm>
              <a:off x="517926" y="4261277"/>
              <a:ext cx="5353310" cy="6699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C453EA3-F609-42FA-B2B2-DF04BBDAA297}"/>
                </a:ext>
              </a:extLst>
            </p:cNvPr>
            <p:cNvSpPr/>
            <p:nvPr/>
          </p:nvSpPr>
          <p:spPr>
            <a:xfrm>
              <a:off x="517927" y="4329660"/>
              <a:ext cx="535331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메타러닝 </a:t>
              </a:r>
              <a:r>
                <a:rPr lang="en-US" altLang="ko-KR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RNN </a:t>
              </a:r>
              <a:r>
                <a:rPr lang="ko-KR" altLang="en-US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연계한 마이크로 서비스 </a:t>
              </a:r>
              <a:br>
                <a:rPr lang="en-US" altLang="ko-KR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sz="15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최적의 경량 신경망</a:t>
              </a:r>
              <a:r>
                <a:rPr lang="ko-KR" altLang="en-US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 기술 개발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778C39E-0744-45DF-8337-4C38421BBF84}"/>
                </a:ext>
              </a:extLst>
            </p:cNvPr>
            <p:cNvSpPr/>
            <p:nvPr/>
          </p:nvSpPr>
          <p:spPr>
            <a:xfrm>
              <a:off x="517926" y="5048134"/>
              <a:ext cx="5353310" cy="6699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BE9E61F-626A-4B61-AFB4-3AF2DCAB6FC5}"/>
                </a:ext>
              </a:extLst>
            </p:cNvPr>
            <p:cNvSpPr/>
            <p:nvPr/>
          </p:nvSpPr>
          <p:spPr>
            <a:xfrm>
              <a:off x="517927" y="5192717"/>
              <a:ext cx="535331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소규모 학습 데이터를 이용한 </a:t>
              </a:r>
              <a:r>
                <a:rPr lang="en-US" altLang="ko-KR" sz="15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Caching </a:t>
              </a:r>
              <a:r>
                <a:rPr lang="ko-KR" altLang="en-US" sz="15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성능 고도화 </a:t>
              </a:r>
              <a:r>
                <a:rPr lang="ko-KR" altLang="en-US" sz="15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</a:rPr>
                <a:t>연구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A7ABCC-F827-419D-B78C-2E614B5224F1}"/>
              </a:ext>
            </a:extLst>
          </p:cNvPr>
          <p:cNvSpPr/>
          <p:nvPr/>
        </p:nvSpPr>
        <p:spPr>
          <a:xfrm>
            <a:off x="6096000" y="2843496"/>
            <a:ext cx="5803900" cy="324000"/>
          </a:xfrm>
          <a:prstGeom prst="rect">
            <a:avLst/>
          </a:prstGeom>
          <a:gradFill>
            <a:gsLst>
              <a:gs pos="0">
                <a:srgbClr val="0060C3"/>
              </a:gs>
              <a:gs pos="100000">
                <a:srgbClr val="0122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6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메타러닝을 활용한 브로커 기반 지능형 </a:t>
            </a:r>
            <a:r>
              <a:rPr kumimoji="1" lang="en-US" altLang="ko-KR" sz="16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Pre-caching </a:t>
            </a:r>
            <a:r>
              <a:rPr kumimoji="1" lang="ko-KR" altLang="en-US" sz="16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고도화 기술</a:t>
            </a:r>
            <a:endParaRPr kumimoji="1" lang="ko-KR" altLang="en-US" sz="1600" b="1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+mj-cs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1C862FA-64E3-4892-8952-526DAFD22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3167496"/>
            <a:ext cx="5765800" cy="32245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2C7F4E-5A31-4782-AA33-D7C8105482D4}"/>
              </a:ext>
            </a:extLst>
          </p:cNvPr>
          <p:cNvSpPr/>
          <p:nvPr/>
        </p:nvSpPr>
        <p:spPr>
          <a:xfrm>
            <a:off x="-3869" y="170712"/>
            <a:ext cx="172886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186246" y="-105997"/>
            <a:ext cx="6498224" cy="123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정홍주</a:t>
            </a:r>
            <a:endParaRPr lang="en-US" altLang="ko-KR" sz="1600" dirty="0"/>
          </a:p>
          <a:p>
            <a:pPr algn="ctr"/>
            <a:r>
              <a:rPr lang="ko-KR" altLang="en-US" sz="1600" dirty="0"/>
              <a:t>제안서 기준으로 </a:t>
            </a:r>
            <a:r>
              <a:rPr lang="en-US" altLang="ko-KR" sz="1600" dirty="0"/>
              <a:t>2</a:t>
            </a:r>
            <a:r>
              <a:rPr lang="ko-KR" altLang="en-US" sz="1600" dirty="0"/>
              <a:t>차년도에 무엇을 할지 작성</a:t>
            </a:r>
            <a:r>
              <a:rPr lang="en-US" altLang="ko-KR" sz="1600" dirty="0"/>
              <a:t>.</a:t>
            </a:r>
          </a:p>
          <a:p>
            <a:pPr algn="ctr"/>
            <a:r>
              <a:rPr lang="ko-KR" altLang="en-US" sz="1600" dirty="0"/>
              <a:t>제안서에 </a:t>
            </a:r>
            <a:r>
              <a:rPr lang="en-US" altLang="ko-KR" sz="1600" dirty="0"/>
              <a:t>2023~2024 (1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  <a:r>
              <a:rPr lang="ko-KR" altLang="en-US" sz="1600" dirty="0"/>
              <a:t>로 되어있어서</a:t>
            </a:r>
            <a:r>
              <a:rPr lang="en-US" altLang="ko-KR" sz="1600" dirty="0"/>
              <a:t>, </a:t>
            </a:r>
            <a:r>
              <a:rPr lang="ko-KR" altLang="en-US" sz="1600" dirty="0"/>
              <a:t>제안서 보고 </a:t>
            </a:r>
            <a:r>
              <a:rPr lang="en-US" altLang="ko-KR" sz="1600" dirty="0"/>
              <a:t>1</a:t>
            </a:r>
            <a:r>
              <a:rPr lang="ko-KR" altLang="en-US" sz="1600" dirty="0"/>
              <a:t>단계에서 우리가 올해 하지않았던 것을 </a:t>
            </a:r>
            <a:r>
              <a:rPr lang="en-US" altLang="ko-KR" sz="1600" dirty="0"/>
              <a:t>2</a:t>
            </a:r>
            <a:r>
              <a:rPr lang="ko-KR" altLang="en-US" sz="1600" dirty="0"/>
              <a:t>차년도에 연구 한다고 작성하면 됨</a:t>
            </a:r>
            <a:endParaRPr lang="en-US" altLang="ko-KR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7042638" y="1203595"/>
            <a:ext cx="6497516" cy="64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(</a:t>
            </a:r>
            <a:r>
              <a:rPr lang="ko-KR" altLang="en-US" sz="1600" dirty="0"/>
              <a:t>참고용</a:t>
            </a:r>
            <a:r>
              <a:rPr lang="en-US" altLang="ko-KR" sz="1600" dirty="0"/>
              <a:t>)</a:t>
            </a:r>
            <a:r>
              <a:rPr lang="ko-KR" altLang="en-US" sz="1600" dirty="0"/>
              <a:t>개인 생각 </a:t>
            </a:r>
            <a:r>
              <a:rPr lang="en-US" altLang="ko-KR" sz="1600" dirty="0"/>
              <a:t>- 1</a:t>
            </a:r>
            <a:r>
              <a:rPr lang="ko-KR" altLang="en-US" sz="1600" dirty="0"/>
              <a:t>차년도에 </a:t>
            </a:r>
            <a:r>
              <a:rPr lang="en-US" altLang="ko-KR" sz="1600" dirty="0"/>
              <a:t>DPU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못사서</a:t>
            </a:r>
            <a:r>
              <a:rPr lang="ko-KR" altLang="en-US" sz="1600" dirty="0"/>
              <a:t> </a:t>
            </a:r>
            <a:r>
              <a:rPr lang="en-US" altLang="ko-KR" sz="1600" dirty="0"/>
              <a:t>DPU </a:t>
            </a:r>
            <a:r>
              <a:rPr lang="ko-KR" altLang="en-US" sz="1600" dirty="0"/>
              <a:t>및 </a:t>
            </a:r>
            <a:r>
              <a:rPr lang="en-US" altLang="ko-KR" sz="1600" dirty="0"/>
              <a:t>1</a:t>
            </a:r>
            <a:r>
              <a:rPr lang="ko-KR" altLang="en-US" sz="1600" dirty="0"/>
              <a:t>단계의 과제</a:t>
            </a:r>
            <a:r>
              <a:rPr lang="en-US" altLang="ko-KR" sz="1600" dirty="0"/>
              <a:t>2 </a:t>
            </a:r>
            <a:r>
              <a:rPr lang="ko-KR" altLang="en-US" sz="1600" dirty="0"/>
              <a:t>관련 연구를 못해서 그 내용들을 </a:t>
            </a:r>
            <a:r>
              <a:rPr lang="en-US" altLang="ko-KR" sz="1600" dirty="0"/>
              <a:t>2</a:t>
            </a:r>
            <a:r>
              <a:rPr lang="ko-KR" altLang="en-US" sz="1600" dirty="0"/>
              <a:t>차년도에 넣으면 되지않을까</a:t>
            </a:r>
            <a:r>
              <a:rPr lang="en-US" altLang="ko-KR" sz="1600" dirty="0"/>
              <a:t>?</a:t>
            </a:r>
            <a:r>
              <a:rPr lang="ko-KR" altLang="en-US" sz="1600" dirty="0"/>
              <a:t>싶음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799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 개체 틀 1">
            <a:extLst>
              <a:ext uri="{FF2B5EF4-FFF2-40B4-BE49-F238E27FC236}">
                <a16:creationId xmlns:a16="http://schemas.microsoft.com/office/drawing/2014/main" id="{AE27EFFA-3F23-4F0E-A0C8-F70999A689E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+mn-ea"/>
              </a:rPr>
              <a:pPr/>
              <a:t>13</a:t>
            </a:fld>
            <a:endParaRPr lang="ko-KR" altLang="en-US"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1D579C7-1762-462C-B2D3-250DBDBF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33A94F-1B79-44BE-822E-9F9813C21DC4}"/>
              </a:ext>
            </a:extLst>
          </p:cNvPr>
          <p:cNvSpPr/>
          <p:nvPr/>
        </p:nvSpPr>
        <p:spPr>
          <a:xfrm>
            <a:off x="0" y="156295"/>
            <a:ext cx="2973921" cy="237405"/>
          </a:xfrm>
          <a:prstGeom prst="rect">
            <a:avLst/>
          </a:prstGeom>
          <a:solidFill>
            <a:srgbClr val="16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8" name="슬라이드 번호 개체 틀 2">
            <a:extLst>
              <a:ext uri="{FF2B5EF4-FFF2-40B4-BE49-F238E27FC236}">
                <a16:creationId xmlns:a16="http://schemas.microsoft.com/office/drawing/2014/main" id="{9C91DC4E-3AC9-41C7-8C1F-96E29F8964A3}"/>
              </a:ext>
            </a:extLst>
          </p:cNvPr>
          <p:cNvSpPr txBox="1">
            <a:spLocks/>
          </p:cNvSpPr>
          <p:nvPr/>
        </p:nvSpPr>
        <p:spPr>
          <a:xfrm>
            <a:off x="943813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공체 Medium" panose="00000600000000000000" pitchFamily="2" charset="-127"/>
                <a:ea typeface="공체 Medium" panose="00000600000000000000" pitchFamily="2" charset="-127"/>
                <a:cs typeface="Calibri" panose="020F0502020204030204" pitchFamily="34" charset="0"/>
              </a:rPr>
              <a:pPr/>
              <a:t>13</a:t>
            </a:fld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07F6-20F3-4A72-955F-E9E5D1BA7841}"/>
              </a:ext>
            </a:extLst>
          </p:cNvPr>
          <p:cNvSpPr txBox="1"/>
          <p:nvPr/>
        </p:nvSpPr>
        <p:spPr>
          <a:xfrm>
            <a:off x="0" y="419120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계획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FAB5E9-2739-44A7-81A2-BAFFA4853C71}"/>
              </a:ext>
            </a:extLst>
          </p:cNvPr>
          <p:cNvGrpSpPr/>
          <p:nvPr/>
        </p:nvGrpSpPr>
        <p:grpSpPr>
          <a:xfrm>
            <a:off x="2553514" y="1870679"/>
            <a:ext cx="2029309" cy="704239"/>
            <a:chOff x="1929706" y="1477443"/>
            <a:chExt cx="2029309" cy="3847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5EE35C-BA1F-4BFA-A26C-A35F643E4ECC}"/>
                </a:ext>
              </a:extLst>
            </p:cNvPr>
            <p:cNvSpPr/>
            <p:nvPr/>
          </p:nvSpPr>
          <p:spPr>
            <a:xfrm>
              <a:off x="1929706" y="1477443"/>
              <a:ext cx="2029309" cy="384731"/>
            </a:xfrm>
            <a:prstGeom prst="rect">
              <a:avLst/>
            </a:prstGeom>
            <a:solidFill>
              <a:srgbClr val="C1E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148" b="1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54451C-6A9D-4C3F-8769-D491C75C2BC3}"/>
                </a:ext>
              </a:extLst>
            </p:cNvPr>
            <p:cNvSpPr txBox="1"/>
            <p:nvPr/>
          </p:nvSpPr>
          <p:spPr>
            <a:xfrm>
              <a:off x="2046669" y="1515784"/>
              <a:ext cx="1745241" cy="30265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2000">
                  <a:gradFill flip="none" rotWithShape="1">
                    <a:gsLst>
                      <a:gs pos="0">
                        <a:prstClr val="white">
                          <a:lumMod val="0"/>
                          <a:lumOff val="100000"/>
                        </a:prstClr>
                      </a:gs>
                      <a:gs pos="100000">
                        <a:prstClr val="white">
                          <a:lumMod val="0"/>
                          <a:lumOff val="100000"/>
                        </a:prstClr>
                      </a:gs>
                    </a:gsLst>
                    <a:lin ang="6000000" scaled="0"/>
                    <a:tileRect/>
                  </a:gradFill>
                  <a:latin typeface="뫼비우스 Bold" panose="02000500000000000000" pitchFamily="2" charset="-127"/>
                  <a:ea typeface="뫼비우스 Bold" panose="02000500000000000000" pitchFamily="2" charset="-127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atinLnBrk="0"/>
              <a:r>
                <a:rPr lang="ko-KR" altLang="en-US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마이크로 서비스의 데이터 </a:t>
              </a:r>
              <a:r>
                <a:rPr lang="en-US" altLang="ko-KR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preparation</a:t>
              </a:r>
              <a:r>
                <a:rPr lang="ko-KR" altLang="en-US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을 위한 </a:t>
              </a:r>
              <a:r>
                <a:rPr lang="en-US" altLang="ko-KR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Edge Collaboration </a:t>
              </a:r>
              <a:r>
                <a:rPr lang="ko-KR" altLang="en-US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기술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C8B418-FB62-49CB-8D5A-FDFA3B5D1916}"/>
              </a:ext>
            </a:extLst>
          </p:cNvPr>
          <p:cNvGrpSpPr/>
          <p:nvPr/>
        </p:nvGrpSpPr>
        <p:grpSpPr>
          <a:xfrm>
            <a:off x="4656543" y="1870334"/>
            <a:ext cx="1942507" cy="701124"/>
            <a:chOff x="4027575" y="1477443"/>
            <a:chExt cx="1942507" cy="36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282F0F0-1524-4E57-9E46-B3CBE28CC23B}"/>
                </a:ext>
              </a:extLst>
            </p:cNvPr>
            <p:cNvSpPr/>
            <p:nvPr/>
          </p:nvSpPr>
          <p:spPr>
            <a:xfrm>
              <a:off x="4027575" y="1477443"/>
              <a:ext cx="1942507" cy="360000"/>
            </a:xfrm>
            <a:prstGeom prst="rect">
              <a:avLst/>
            </a:prstGeom>
            <a:solidFill>
              <a:srgbClr val="70B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148" b="1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C18C59-EB37-4B60-8CF6-69C35D7EE9F7}"/>
                </a:ext>
              </a:extLst>
            </p:cNvPr>
            <p:cNvSpPr txBox="1"/>
            <p:nvPr/>
          </p:nvSpPr>
          <p:spPr>
            <a:xfrm>
              <a:off x="4159153" y="1515102"/>
              <a:ext cx="1689879" cy="28445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2000">
                  <a:gradFill flip="none" rotWithShape="1">
                    <a:gsLst>
                      <a:gs pos="0">
                        <a:prstClr val="white">
                          <a:lumMod val="0"/>
                          <a:lumOff val="100000"/>
                        </a:prstClr>
                      </a:gs>
                      <a:gs pos="100000">
                        <a:prstClr val="white">
                          <a:lumMod val="0"/>
                          <a:lumOff val="100000"/>
                        </a:prstClr>
                      </a:gs>
                    </a:gsLst>
                    <a:lin ang="6000000" scaled="0"/>
                    <a:tileRect/>
                  </a:gradFill>
                  <a:latin typeface="뫼비우스 Bold" panose="02000500000000000000" pitchFamily="2" charset="-127"/>
                  <a:ea typeface="뫼비우스 Bold" panose="02000500000000000000" pitchFamily="2" charset="-127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atinLnBrk="0"/>
              <a:r>
                <a:rPr lang="ko-KR" altLang="en-US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멀티 서버 기반 마이크로서비스의 데이터 </a:t>
              </a:r>
              <a:r>
                <a:rPr lang="en-US" altLang="ko-KR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Offloading </a:t>
              </a:r>
              <a:r>
                <a:rPr lang="ko-KR" altLang="en-US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기술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72D9AA9-99E1-4BCD-A824-3F7E4B0E11A7}"/>
              </a:ext>
            </a:extLst>
          </p:cNvPr>
          <p:cNvGrpSpPr/>
          <p:nvPr/>
        </p:nvGrpSpPr>
        <p:grpSpPr>
          <a:xfrm>
            <a:off x="6699534" y="1870339"/>
            <a:ext cx="2107917" cy="701715"/>
            <a:chOff x="6055666" y="1498999"/>
            <a:chExt cx="1964517" cy="31562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F609DF5-93EC-493C-9A8A-CEB27F8FE062}"/>
                </a:ext>
              </a:extLst>
            </p:cNvPr>
            <p:cNvSpPr/>
            <p:nvPr/>
          </p:nvSpPr>
          <p:spPr>
            <a:xfrm>
              <a:off x="6055666" y="1498999"/>
              <a:ext cx="1964517" cy="315623"/>
            </a:xfrm>
            <a:prstGeom prst="rect">
              <a:avLst/>
            </a:prstGeom>
            <a:solidFill>
              <a:srgbClr val="4481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148" b="1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843E8D-9376-4EBB-A1C5-7FD7FCF9304A}"/>
                </a:ext>
              </a:extLst>
            </p:cNvPr>
            <p:cNvSpPr txBox="1"/>
            <p:nvPr/>
          </p:nvSpPr>
          <p:spPr>
            <a:xfrm>
              <a:off x="6203365" y="1533952"/>
              <a:ext cx="1677809" cy="2491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2000">
                  <a:gradFill flip="none" rotWithShape="1">
                    <a:gsLst>
                      <a:gs pos="0">
                        <a:prstClr val="white">
                          <a:lumMod val="0"/>
                          <a:lumOff val="100000"/>
                        </a:prstClr>
                      </a:gs>
                      <a:gs pos="100000">
                        <a:prstClr val="white">
                          <a:lumMod val="0"/>
                          <a:lumOff val="100000"/>
                        </a:prstClr>
                      </a:gs>
                    </a:gsLst>
                    <a:lin ang="6000000" scaled="0"/>
                    <a:tileRect/>
                  </a:gradFill>
                  <a:latin typeface="뫼비우스 Bold" panose="02000500000000000000" pitchFamily="2" charset="-127"/>
                  <a:ea typeface="뫼비우스 Bold" panose="02000500000000000000" pitchFamily="2" charset="-127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atinLnBrk="0"/>
              <a:r>
                <a:rPr lang="ko-KR" altLang="en-US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브로커 기반 마이크로서비스의 지능형 데이터 </a:t>
              </a:r>
              <a:r>
                <a:rPr lang="en-US" altLang="ko-KR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Pre-caching </a:t>
              </a:r>
              <a:r>
                <a:rPr lang="ko-KR" altLang="en-US" sz="1200" b="1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기술</a:t>
              </a: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31BB17-72F6-47CC-B008-A8736297058F}"/>
              </a:ext>
            </a:extLst>
          </p:cNvPr>
          <p:cNvCxnSpPr>
            <a:cxnSpLocks/>
          </p:cNvCxnSpPr>
          <p:nvPr/>
        </p:nvCxnSpPr>
        <p:spPr>
          <a:xfrm>
            <a:off x="2553514" y="3430211"/>
            <a:ext cx="6271298" cy="0"/>
          </a:xfrm>
          <a:prstGeom prst="line">
            <a:avLst/>
          </a:prstGeom>
          <a:ln w="25400">
            <a:solidFill>
              <a:srgbClr val="0054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331">
            <a:extLst>
              <a:ext uri="{FF2B5EF4-FFF2-40B4-BE49-F238E27FC236}">
                <a16:creationId xmlns:a16="http://schemas.microsoft.com/office/drawing/2014/main" id="{521F8AC1-CFC4-43BB-91F3-6A6A705D75CF}"/>
              </a:ext>
            </a:extLst>
          </p:cNvPr>
          <p:cNvSpPr/>
          <p:nvPr/>
        </p:nvSpPr>
        <p:spPr>
          <a:xfrm>
            <a:off x="2592545" y="5395434"/>
            <a:ext cx="1990278" cy="105157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국제 논문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1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편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국제 학술대회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 3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편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특허 출원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1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건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SW 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등록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1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건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기술문서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1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건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0C99F57-B348-4277-9A2C-97283E5F7731}"/>
              </a:ext>
            </a:extLst>
          </p:cNvPr>
          <p:cNvCxnSpPr/>
          <p:nvPr/>
        </p:nvCxnSpPr>
        <p:spPr>
          <a:xfrm>
            <a:off x="4638477" y="5148318"/>
            <a:ext cx="0" cy="1068240"/>
          </a:xfrm>
          <a:prstGeom prst="line">
            <a:avLst/>
          </a:prstGeom>
          <a:solidFill>
            <a:srgbClr val="89C4FF"/>
          </a:solidFill>
          <a:ln w="12700" cap="rnd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B2EAF38-A802-4631-BC79-B6C6B8A6C353}"/>
              </a:ext>
            </a:extLst>
          </p:cNvPr>
          <p:cNvCxnSpPr/>
          <p:nvPr/>
        </p:nvCxnSpPr>
        <p:spPr>
          <a:xfrm>
            <a:off x="6667786" y="5148318"/>
            <a:ext cx="0" cy="1068240"/>
          </a:xfrm>
          <a:prstGeom prst="line">
            <a:avLst/>
          </a:prstGeom>
          <a:solidFill>
            <a:srgbClr val="89C4FF"/>
          </a:solidFill>
          <a:ln w="12700" cap="rnd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4C1E90F-45C2-48CF-B3CC-E3C0E614E568}"/>
              </a:ext>
            </a:extLst>
          </p:cNvPr>
          <p:cNvCxnSpPr>
            <a:cxnSpLocks/>
          </p:cNvCxnSpPr>
          <p:nvPr/>
        </p:nvCxnSpPr>
        <p:spPr>
          <a:xfrm flipV="1">
            <a:off x="2553514" y="5149612"/>
            <a:ext cx="6271298" cy="12885"/>
          </a:xfrm>
          <a:prstGeom prst="line">
            <a:avLst/>
          </a:prstGeom>
          <a:ln w="25400">
            <a:solidFill>
              <a:srgbClr val="414A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A2471A9-9FE4-487F-BB07-0EC2E723105C}"/>
              </a:ext>
            </a:extLst>
          </p:cNvPr>
          <p:cNvCxnSpPr>
            <a:cxnSpLocks/>
          </p:cNvCxnSpPr>
          <p:nvPr/>
        </p:nvCxnSpPr>
        <p:spPr>
          <a:xfrm flipV="1">
            <a:off x="2553820" y="6411155"/>
            <a:ext cx="8189780" cy="10779"/>
          </a:xfrm>
          <a:prstGeom prst="line">
            <a:avLst/>
          </a:prstGeom>
          <a:solidFill>
            <a:schemeClr val="bg1"/>
          </a:solidFill>
          <a:ln w="12700">
            <a:solidFill>
              <a:srgbClr val="DEE2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9534F87-700E-460D-B492-A84F0671084D}"/>
              </a:ext>
            </a:extLst>
          </p:cNvPr>
          <p:cNvCxnSpPr>
            <a:cxnSpLocks/>
          </p:cNvCxnSpPr>
          <p:nvPr/>
        </p:nvCxnSpPr>
        <p:spPr>
          <a:xfrm>
            <a:off x="2553514" y="4131888"/>
            <a:ext cx="6271298" cy="0"/>
          </a:xfrm>
          <a:prstGeom prst="line">
            <a:avLst/>
          </a:prstGeom>
          <a:ln w="25400">
            <a:solidFill>
              <a:srgbClr val="0054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37F14A-1E0C-4481-96D0-FCCFC8BF34F7}"/>
              </a:ext>
            </a:extLst>
          </p:cNvPr>
          <p:cNvCxnSpPr/>
          <p:nvPr/>
        </p:nvCxnSpPr>
        <p:spPr>
          <a:xfrm>
            <a:off x="4638477" y="4795364"/>
            <a:ext cx="0" cy="1068240"/>
          </a:xfrm>
          <a:prstGeom prst="line">
            <a:avLst/>
          </a:prstGeom>
          <a:solidFill>
            <a:srgbClr val="89C4FF"/>
          </a:solidFill>
          <a:ln w="12700" cap="rnd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F0DAA1D-D3BC-4495-9419-C6F4571AE7AF}"/>
              </a:ext>
            </a:extLst>
          </p:cNvPr>
          <p:cNvCxnSpPr/>
          <p:nvPr/>
        </p:nvCxnSpPr>
        <p:spPr>
          <a:xfrm>
            <a:off x="6667786" y="4795364"/>
            <a:ext cx="0" cy="1068240"/>
          </a:xfrm>
          <a:prstGeom prst="line">
            <a:avLst/>
          </a:prstGeom>
          <a:solidFill>
            <a:srgbClr val="89C4FF"/>
          </a:solidFill>
          <a:ln w="12700" cap="rnd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B7759CF-AADF-4AFB-827D-4D4DEC01FDA7}"/>
              </a:ext>
            </a:extLst>
          </p:cNvPr>
          <p:cNvCxnSpPr/>
          <p:nvPr/>
        </p:nvCxnSpPr>
        <p:spPr>
          <a:xfrm>
            <a:off x="4638477" y="2779204"/>
            <a:ext cx="0" cy="480778"/>
          </a:xfrm>
          <a:prstGeom prst="line">
            <a:avLst/>
          </a:prstGeom>
          <a:ln>
            <a:solidFill>
              <a:srgbClr val="E2E6E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3CE8A4D-AA4F-4B35-9881-890C35776FA9}"/>
              </a:ext>
            </a:extLst>
          </p:cNvPr>
          <p:cNvCxnSpPr/>
          <p:nvPr/>
        </p:nvCxnSpPr>
        <p:spPr>
          <a:xfrm>
            <a:off x="6667786" y="2779204"/>
            <a:ext cx="0" cy="480778"/>
          </a:xfrm>
          <a:prstGeom prst="line">
            <a:avLst/>
          </a:prstGeom>
          <a:ln>
            <a:solidFill>
              <a:srgbClr val="E2E6E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BDD423C-809E-4E8F-ABAE-F610315636F5}"/>
              </a:ext>
            </a:extLst>
          </p:cNvPr>
          <p:cNvGrpSpPr/>
          <p:nvPr/>
        </p:nvGrpSpPr>
        <p:grpSpPr>
          <a:xfrm>
            <a:off x="3478763" y="5076443"/>
            <a:ext cx="4346438" cy="160051"/>
            <a:chOff x="2373706" y="4997139"/>
            <a:chExt cx="4346438" cy="16005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C2C50C2-EFA4-4FFC-9C7A-C548CAB65B54}"/>
                </a:ext>
              </a:extLst>
            </p:cNvPr>
            <p:cNvGrpSpPr/>
            <p:nvPr/>
          </p:nvGrpSpPr>
          <p:grpSpPr>
            <a:xfrm>
              <a:off x="2373706" y="4997139"/>
              <a:ext cx="263512" cy="160051"/>
              <a:chOff x="3070120" y="7000444"/>
              <a:chExt cx="368657" cy="223913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A4268B7-844B-431F-9AA0-E64CBCE15CFB}"/>
                  </a:ext>
                </a:extLst>
              </p:cNvPr>
              <p:cNvSpPr/>
              <p:nvPr/>
            </p:nvSpPr>
            <p:spPr>
              <a:xfrm>
                <a:off x="3070120" y="7000444"/>
                <a:ext cx="368657" cy="223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9" name="갈매기형 수장 392">
                <a:extLst>
                  <a:ext uri="{FF2B5EF4-FFF2-40B4-BE49-F238E27FC236}">
                    <a16:creationId xmlns:a16="http://schemas.microsoft.com/office/drawing/2014/main" id="{9521C734-2403-4B46-9FE1-F735A6188F56}"/>
                  </a:ext>
                </a:extLst>
              </p:cNvPr>
              <p:cNvSpPr/>
              <p:nvPr/>
            </p:nvSpPr>
            <p:spPr>
              <a:xfrm rot="5400000">
                <a:off x="3182689" y="6977040"/>
                <a:ext cx="143518" cy="270721"/>
              </a:xfrm>
              <a:prstGeom prst="chevron">
                <a:avLst/>
              </a:prstGeom>
              <a:solidFill>
                <a:srgbClr val="FF55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2C6B3EE-B8F7-4DCF-B0EB-2164B1B359E1}"/>
                </a:ext>
              </a:extLst>
            </p:cNvPr>
            <p:cNvGrpSpPr/>
            <p:nvPr/>
          </p:nvGrpSpPr>
          <p:grpSpPr>
            <a:xfrm>
              <a:off x="4417536" y="4997139"/>
              <a:ext cx="263512" cy="160051"/>
              <a:chOff x="3070120" y="7000444"/>
              <a:chExt cx="368657" cy="223913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BA85D9B-5B10-4BE9-AA80-6CFA61CE7BDD}"/>
                  </a:ext>
                </a:extLst>
              </p:cNvPr>
              <p:cNvSpPr/>
              <p:nvPr/>
            </p:nvSpPr>
            <p:spPr>
              <a:xfrm>
                <a:off x="3070120" y="7000444"/>
                <a:ext cx="368657" cy="223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7" name="갈매기형 수장 390">
                <a:extLst>
                  <a:ext uri="{FF2B5EF4-FFF2-40B4-BE49-F238E27FC236}">
                    <a16:creationId xmlns:a16="http://schemas.microsoft.com/office/drawing/2014/main" id="{53707A98-BB15-49EA-91D7-74DA717BA86B}"/>
                  </a:ext>
                </a:extLst>
              </p:cNvPr>
              <p:cNvSpPr/>
              <p:nvPr/>
            </p:nvSpPr>
            <p:spPr>
              <a:xfrm rot="5400000">
                <a:off x="3182689" y="6977040"/>
                <a:ext cx="143518" cy="270721"/>
              </a:xfrm>
              <a:prstGeom prst="chevron">
                <a:avLst/>
              </a:prstGeom>
              <a:solidFill>
                <a:srgbClr val="FF55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1DB5A02-0EDD-4312-9CBE-F640B7903D60}"/>
                </a:ext>
              </a:extLst>
            </p:cNvPr>
            <p:cNvGrpSpPr/>
            <p:nvPr/>
          </p:nvGrpSpPr>
          <p:grpSpPr>
            <a:xfrm>
              <a:off x="6456632" y="4997139"/>
              <a:ext cx="263512" cy="160051"/>
              <a:chOff x="3070120" y="7000444"/>
              <a:chExt cx="368657" cy="223913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FBBF06F-FF91-4506-B09C-1D3848A5EABB}"/>
                  </a:ext>
                </a:extLst>
              </p:cNvPr>
              <p:cNvSpPr/>
              <p:nvPr/>
            </p:nvSpPr>
            <p:spPr>
              <a:xfrm>
                <a:off x="3070120" y="7000444"/>
                <a:ext cx="368657" cy="223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5" name="갈매기형 수장 388">
                <a:extLst>
                  <a:ext uri="{FF2B5EF4-FFF2-40B4-BE49-F238E27FC236}">
                    <a16:creationId xmlns:a16="http://schemas.microsoft.com/office/drawing/2014/main" id="{34848CDD-7B70-4DFD-B0BF-77BAC07F6624}"/>
                  </a:ext>
                </a:extLst>
              </p:cNvPr>
              <p:cNvSpPr/>
              <p:nvPr/>
            </p:nvSpPr>
            <p:spPr>
              <a:xfrm rot="5400000">
                <a:off x="3182689" y="6977040"/>
                <a:ext cx="143518" cy="270721"/>
              </a:xfrm>
              <a:prstGeom prst="chevron">
                <a:avLst/>
              </a:prstGeom>
              <a:solidFill>
                <a:srgbClr val="FF55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EF9C87C-8B3A-49F8-BCA4-26C50F3C04E2}"/>
              </a:ext>
            </a:extLst>
          </p:cNvPr>
          <p:cNvCxnSpPr>
            <a:cxnSpLocks/>
          </p:cNvCxnSpPr>
          <p:nvPr/>
        </p:nvCxnSpPr>
        <p:spPr>
          <a:xfrm flipV="1">
            <a:off x="2553514" y="2616353"/>
            <a:ext cx="0" cy="3794802"/>
          </a:xfrm>
          <a:prstGeom prst="line">
            <a:avLst/>
          </a:prstGeom>
          <a:solidFill>
            <a:schemeClr val="bg1"/>
          </a:solidFill>
          <a:ln w="12700">
            <a:solidFill>
              <a:srgbClr val="DEE2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8B4A7C8-8248-4E22-82EB-4829CB9D835B}"/>
              </a:ext>
            </a:extLst>
          </p:cNvPr>
          <p:cNvCxnSpPr>
            <a:cxnSpLocks/>
          </p:cNvCxnSpPr>
          <p:nvPr/>
        </p:nvCxnSpPr>
        <p:spPr>
          <a:xfrm flipV="1">
            <a:off x="8828673" y="2616353"/>
            <a:ext cx="0" cy="3794802"/>
          </a:xfrm>
          <a:prstGeom prst="line">
            <a:avLst/>
          </a:prstGeom>
          <a:solidFill>
            <a:schemeClr val="bg1"/>
          </a:solidFill>
          <a:ln w="12700">
            <a:solidFill>
              <a:srgbClr val="DEE2E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1170EF2-F4A7-413C-A043-76725E952226}"/>
              </a:ext>
            </a:extLst>
          </p:cNvPr>
          <p:cNvGrpSpPr/>
          <p:nvPr/>
        </p:nvGrpSpPr>
        <p:grpSpPr>
          <a:xfrm>
            <a:off x="8870965" y="5147257"/>
            <a:ext cx="1872787" cy="1285200"/>
            <a:chOff x="9804408" y="5115600"/>
            <a:chExt cx="1872787" cy="1285200"/>
          </a:xfrm>
        </p:grpSpPr>
        <p:sp>
          <p:nvSpPr>
            <p:cNvPr id="73" name="한쪽 모서리가 둥근 사각형 479">
              <a:extLst>
                <a:ext uri="{FF2B5EF4-FFF2-40B4-BE49-F238E27FC236}">
                  <a16:creationId xmlns:a16="http://schemas.microsoft.com/office/drawing/2014/main" id="{9F691291-DEA6-427C-B582-DEB622A98723}"/>
                </a:ext>
              </a:extLst>
            </p:cNvPr>
            <p:cNvSpPr/>
            <p:nvPr/>
          </p:nvSpPr>
          <p:spPr>
            <a:xfrm rot="10800000">
              <a:off x="9804408" y="5115600"/>
              <a:ext cx="1872787" cy="1285200"/>
            </a:xfrm>
            <a:prstGeom prst="round1Rect">
              <a:avLst>
                <a:gd name="adj" fmla="val 0"/>
              </a:avLst>
            </a:prstGeom>
            <a:gradFill>
              <a:gsLst>
                <a:gs pos="0">
                  <a:srgbClr val="E81547"/>
                </a:gs>
                <a:gs pos="100000">
                  <a:srgbClr val="FC5980"/>
                </a:gs>
              </a:gsLst>
              <a:lin ang="15600000" scaled="0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spc="-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99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E91A434-FA3F-47FA-8C96-F0B4ED702B14}"/>
                </a:ext>
              </a:extLst>
            </p:cNvPr>
            <p:cNvSpPr/>
            <p:nvPr/>
          </p:nvSpPr>
          <p:spPr>
            <a:xfrm>
              <a:off x="10337546" y="5266574"/>
              <a:ext cx="1162498" cy="55399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lvl="0" algn="r">
                <a:buSzPct val="80000"/>
                <a:defRPr/>
              </a:pPr>
              <a:r>
                <a:rPr lang="ko-KR" altLang="en-US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국내외 논문</a:t>
              </a:r>
              <a:r>
                <a:rPr lang="en-US" altLang="ko-KR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/</a:t>
              </a:r>
            </a:p>
            <a:p>
              <a:pPr lvl="0" algn="r">
                <a:buSzPct val="80000"/>
                <a:defRPr/>
              </a:pPr>
              <a:r>
                <a:rPr lang="ko-KR" altLang="en-US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특허출원</a:t>
              </a:r>
              <a:endParaRPr kumimoji="1" lang="ko-KR" altLang="en-US" sz="32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95FB097-2A8E-4989-8525-C4994CE506B8}"/>
                </a:ext>
              </a:extLst>
            </p:cNvPr>
            <p:cNvGrpSpPr/>
            <p:nvPr/>
          </p:nvGrpSpPr>
          <p:grpSpPr>
            <a:xfrm>
              <a:off x="9887853" y="5652001"/>
              <a:ext cx="783685" cy="748799"/>
              <a:chOff x="11511212" y="5910385"/>
              <a:chExt cx="570103" cy="544725"/>
            </a:xfrm>
            <a:solidFill>
              <a:schemeClr val="bg1"/>
            </a:solidFill>
          </p:grpSpPr>
          <p:sp>
            <p:nvSpPr>
              <p:cNvPr id="76" name="Freeform 703">
                <a:extLst>
                  <a:ext uri="{FF2B5EF4-FFF2-40B4-BE49-F238E27FC236}">
                    <a16:creationId xmlns:a16="http://schemas.microsoft.com/office/drawing/2014/main" id="{4D95EB16-C0A8-41CD-AEA7-2D80C987C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7466" y="6184107"/>
                <a:ext cx="344418" cy="147737"/>
              </a:xfrm>
              <a:custGeom>
                <a:avLst/>
                <a:gdLst>
                  <a:gd name="T0" fmla="*/ 228 w 236"/>
                  <a:gd name="T1" fmla="*/ 101 h 101"/>
                  <a:gd name="T2" fmla="*/ 51 w 236"/>
                  <a:gd name="T3" fmla="*/ 101 h 101"/>
                  <a:gd name="T4" fmla="*/ 0 w 236"/>
                  <a:gd name="T5" fmla="*/ 50 h 101"/>
                  <a:gd name="T6" fmla="*/ 51 w 236"/>
                  <a:gd name="T7" fmla="*/ 0 h 101"/>
                  <a:gd name="T8" fmla="*/ 206 w 236"/>
                  <a:gd name="T9" fmla="*/ 0 h 101"/>
                  <a:gd name="T10" fmla="*/ 214 w 236"/>
                  <a:gd name="T11" fmla="*/ 8 h 101"/>
                  <a:gd name="T12" fmla="*/ 206 w 236"/>
                  <a:gd name="T13" fmla="*/ 16 h 101"/>
                  <a:gd name="T14" fmla="*/ 51 w 236"/>
                  <a:gd name="T15" fmla="*/ 16 h 101"/>
                  <a:gd name="T16" fmla="*/ 16 w 236"/>
                  <a:gd name="T17" fmla="*/ 50 h 101"/>
                  <a:gd name="T18" fmla="*/ 51 w 236"/>
                  <a:gd name="T19" fmla="*/ 85 h 101"/>
                  <a:gd name="T20" fmla="*/ 228 w 236"/>
                  <a:gd name="T21" fmla="*/ 85 h 101"/>
                  <a:gd name="T22" fmla="*/ 236 w 236"/>
                  <a:gd name="T23" fmla="*/ 93 h 101"/>
                  <a:gd name="T24" fmla="*/ 228 w 236"/>
                  <a:gd name="T2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6" h="101">
                    <a:moveTo>
                      <a:pt x="228" y="101"/>
                    </a:moveTo>
                    <a:cubicBezTo>
                      <a:pt x="51" y="101"/>
                      <a:pt x="51" y="101"/>
                      <a:pt x="51" y="101"/>
                    </a:cubicBezTo>
                    <a:cubicBezTo>
                      <a:pt x="23" y="101"/>
                      <a:pt x="0" y="78"/>
                      <a:pt x="0" y="50"/>
                    </a:cubicBezTo>
                    <a:cubicBezTo>
                      <a:pt x="0" y="22"/>
                      <a:pt x="23" y="0"/>
                      <a:pt x="51" y="0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210" y="0"/>
                      <a:pt x="214" y="3"/>
                      <a:pt x="214" y="8"/>
                    </a:cubicBezTo>
                    <a:cubicBezTo>
                      <a:pt x="214" y="12"/>
                      <a:pt x="210" y="16"/>
                      <a:pt x="206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32" y="16"/>
                      <a:pt x="16" y="31"/>
                      <a:pt x="16" y="50"/>
                    </a:cubicBezTo>
                    <a:cubicBezTo>
                      <a:pt x="16" y="69"/>
                      <a:pt x="32" y="85"/>
                      <a:pt x="51" y="85"/>
                    </a:cubicBezTo>
                    <a:cubicBezTo>
                      <a:pt x="228" y="85"/>
                      <a:pt x="228" y="85"/>
                      <a:pt x="228" y="85"/>
                    </a:cubicBezTo>
                    <a:cubicBezTo>
                      <a:pt x="232" y="85"/>
                      <a:pt x="236" y="88"/>
                      <a:pt x="236" y="93"/>
                    </a:cubicBezTo>
                    <a:cubicBezTo>
                      <a:pt x="236" y="97"/>
                      <a:pt x="232" y="101"/>
                      <a:pt x="228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77" name="Freeform 704">
                <a:extLst>
                  <a:ext uri="{FF2B5EF4-FFF2-40B4-BE49-F238E27FC236}">
                    <a16:creationId xmlns:a16="http://schemas.microsoft.com/office/drawing/2014/main" id="{C0930CAB-F791-4D39-A041-86A6D5875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635" y="6093471"/>
                <a:ext cx="100606" cy="23565"/>
              </a:xfrm>
              <a:custGeom>
                <a:avLst/>
                <a:gdLst>
                  <a:gd name="T0" fmla="*/ 61 w 69"/>
                  <a:gd name="T1" fmla="*/ 16 h 16"/>
                  <a:gd name="T2" fmla="*/ 8 w 69"/>
                  <a:gd name="T3" fmla="*/ 16 h 16"/>
                  <a:gd name="T4" fmla="*/ 0 w 69"/>
                  <a:gd name="T5" fmla="*/ 8 h 16"/>
                  <a:gd name="T6" fmla="*/ 8 w 69"/>
                  <a:gd name="T7" fmla="*/ 0 h 16"/>
                  <a:gd name="T8" fmla="*/ 61 w 69"/>
                  <a:gd name="T9" fmla="*/ 0 h 16"/>
                  <a:gd name="T10" fmla="*/ 69 w 69"/>
                  <a:gd name="T11" fmla="*/ 8 h 16"/>
                  <a:gd name="T12" fmla="*/ 61 w 69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6">
                    <a:moveTo>
                      <a:pt x="61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3" y="16"/>
                      <a:pt x="0" y="13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5" y="0"/>
                      <a:pt x="69" y="4"/>
                      <a:pt x="69" y="8"/>
                    </a:cubicBezTo>
                    <a:cubicBezTo>
                      <a:pt x="69" y="13"/>
                      <a:pt x="65" y="16"/>
                      <a:pt x="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78" name="Freeform 705">
                <a:extLst>
                  <a:ext uri="{FF2B5EF4-FFF2-40B4-BE49-F238E27FC236}">
                    <a16:creationId xmlns:a16="http://schemas.microsoft.com/office/drawing/2014/main" id="{466BBBDF-BAA6-4164-B752-2A1E863BA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635" y="6123381"/>
                <a:ext cx="100606" cy="22659"/>
              </a:xfrm>
              <a:custGeom>
                <a:avLst/>
                <a:gdLst>
                  <a:gd name="T0" fmla="*/ 61 w 69"/>
                  <a:gd name="T1" fmla="*/ 16 h 16"/>
                  <a:gd name="T2" fmla="*/ 8 w 69"/>
                  <a:gd name="T3" fmla="*/ 16 h 16"/>
                  <a:gd name="T4" fmla="*/ 0 w 69"/>
                  <a:gd name="T5" fmla="*/ 8 h 16"/>
                  <a:gd name="T6" fmla="*/ 8 w 69"/>
                  <a:gd name="T7" fmla="*/ 0 h 16"/>
                  <a:gd name="T8" fmla="*/ 61 w 69"/>
                  <a:gd name="T9" fmla="*/ 0 h 16"/>
                  <a:gd name="T10" fmla="*/ 69 w 69"/>
                  <a:gd name="T11" fmla="*/ 8 h 16"/>
                  <a:gd name="T12" fmla="*/ 61 w 69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6">
                    <a:moveTo>
                      <a:pt x="61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5" y="0"/>
                      <a:pt x="69" y="3"/>
                      <a:pt x="69" y="8"/>
                    </a:cubicBezTo>
                    <a:cubicBezTo>
                      <a:pt x="69" y="12"/>
                      <a:pt x="65" y="16"/>
                      <a:pt x="6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79" name="Freeform 706">
                <a:extLst>
                  <a:ext uri="{FF2B5EF4-FFF2-40B4-BE49-F238E27FC236}">
                    <a16:creationId xmlns:a16="http://schemas.microsoft.com/office/drawing/2014/main" id="{CE86B24F-B5FD-42BE-9840-E52EAE1A3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8043" y="6146040"/>
                <a:ext cx="68884" cy="47131"/>
              </a:xfrm>
              <a:custGeom>
                <a:avLst/>
                <a:gdLst>
                  <a:gd name="T0" fmla="*/ 23 w 47"/>
                  <a:gd name="T1" fmla="*/ 32 h 32"/>
                  <a:gd name="T2" fmla="*/ 0 w 47"/>
                  <a:gd name="T3" fmla="*/ 8 h 32"/>
                  <a:gd name="T4" fmla="*/ 8 w 47"/>
                  <a:gd name="T5" fmla="*/ 0 h 32"/>
                  <a:gd name="T6" fmla="*/ 16 w 47"/>
                  <a:gd name="T7" fmla="*/ 8 h 32"/>
                  <a:gd name="T8" fmla="*/ 23 w 47"/>
                  <a:gd name="T9" fmla="*/ 16 h 32"/>
                  <a:gd name="T10" fmla="*/ 31 w 47"/>
                  <a:gd name="T11" fmla="*/ 8 h 32"/>
                  <a:gd name="T12" fmla="*/ 39 w 47"/>
                  <a:gd name="T13" fmla="*/ 0 h 32"/>
                  <a:gd name="T14" fmla="*/ 47 w 47"/>
                  <a:gd name="T15" fmla="*/ 8 h 32"/>
                  <a:gd name="T16" fmla="*/ 23 w 47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32">
                    <a:moveTo>
                      <a:pt x="23" y="32"/>
                    </a:moveTo>
                    <a:cubicBezTo>
                      <a:pt x="10" y="32"/>
                      <a:pt x="0" y="21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13"/>
                      <a:pt x="19" y="16"/>
                      <a:pt x="23" y="16"/>
                    </a:cubicBezTo>
                    <a:cubicBezTo>
                      <a:pt x="27" y="16"/>
                      <a:pt x="31" y="13"/>
                      <a:pt x="31" y="8"/>
                    </a:cubicBezTo>
                    <a:cubicBezTo>
                      <a:pt x="31" y="4"/>
                      <a:pt x="34" y="0"/>
                      <a:pt x="39" y="0"/>
                    </a:cubicBezTo>
                    <a:cubicBezTo>
                      <a:pt x="43" y="0"/>
                      <a:pt x="47" y="4"/>
                      <a:pt x="47" y="8"/>
                    </a:cubicBezTo>
                    <a:cubicBezTo>
                      <a:pt x="47" y="21"/>
                      <a:pt x="36" y="32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80" name="Freeform 707">
                <a:extLst>
                  <a:ext uri="{FF2B5EF4-FFF2-40B4-BE49-F238E27FC236}">
                    <a16:creationId xmlns:a16="http://schemas.microsoft.com/office/drawing/2014/main" id="{2B8C960D-0749-4841-8296-F6BC955D1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4597" y="5910385"/>
                <a:ext cx="196681" cy="184898"/>
              </a:xfrm>
              <a:custGeom>
                <a:avLst/>
                <a:gdLst>
                  <a:gd name="T0" fmla="*/ 35 w 135"/>
                  <a:gd name="T1" fmla="*/ 126 h 127"/>
                  <a:gd name="T2" fmla="*/ 31 w 135"/>
                  <a:gd name="T3" fmla="*/ 125 h 127"/>
                  <a:gd name="T4" fmla="*/ 0 w 135"/>
                  <a:gd name="T5" fmla="*/ 68 h 127"/>
                  <a:gd name="T6" fmla="*/ 67 w 135"/>
                  <a:gd name="T7" fmla="*/ 0 h 127"/>
                  <a:gd name="T8" fmla="*/ 135 w 135"/>
                  <a:gd name="T9" fmla="*/ 68 h 127"/>
                  <a:gd name="T10" fmla="*/ 104 w 135"/>
                  <a:gd name="T11" fmla="*/ 124 h 127"/>
                  <a:gd name="T12" fmla="*/ 93 w 135"/>
                  <a:gd name="T13" fmla="*/ 122 h 127"/>
                  <a:gd name="T14" fmla="*/ 95 w 135"/>
                  <a:gd name="T15" fmla="*/ 111 h 127"/>
                  <a:gd name="T16" fmla="*/ 119 w 135"/>
                  <a:gd name="T17" fmla="*/ 68 h 127"/>
                  <a:gd name="T18" fmla="*/ 67 w 135"/>
                  <a:gd name="T19" fmla="*/ 16 h 127"/>
                  <a:gd name="T20" fmla="*/ 16 w 135"/>
                  <a:gd name="T21" fmla="*/ 68 h 127"/>
                  <a:gd name="T22" fmla="*/ 40 w 135"/>
                  <a:gd name="T23" fmla="*/ 111 h 127"/>
                  <a:gd name="T24" fmla="*/ 42 w 135"/>
                  <a:gd name="T25" fmla="*/ 122 h 127"/>
                  <a:gd name="T26" fmla="*/ 35 w 135"/>
                  <a:gd name="T27" fmla="*/ 126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27">
                    <a:moveTo>
                      <a:pt x="35" y="126"/>
                    </a:moveTo>
                    <a:cubicBezTo>
                      <a:pt x="34" y="126"/>
                      <a:pt x="32" y="125"/>
                      <a:pt x="31" y="125"/>
                    </a:cubicBezTo>
                    <a:cubicBezTo>
                      <a:pt x="11" y="112"/>
                      <a:pt x="0" y="91"/>
                      <a:pt x="0" y="68"/>
                    </a:cubicBezTo>
                    <a:cubicBezTo>
                      <a:pt x="0" y="31"/>
                      <a:pt x="30" y="0"/>
                      <a:pt x="67" y="0"/>
                    </a:cubicBezTo>
                    <a:cubicBezTo>
                      <a:pt x="104" y="0"/>
                      <a:pt x="135" y="31"/>
                      <a:pt x="135" y="68"/>
                    </a:cubicBezTo>
                    <a:cubicBezTo>
                      <a:pt x="135" y="91"/>
                      <a:pt x="123" y="112"/>
                      <a:pt x="104" y="124"/>
                    </a:cubicBezTo>
                    <a:cubicBezTo>
                      <a:pt x="100" y="127"/>
                      <a:pt x="95" y="126"/>
                      <a:pt x="93" y="122"/>
                    </a:cubicBezTo>
                    <a:cubicBezTo>
                      <a:pt x="90" y="118"/>
                      <a:pt x="91" y="113"/>
                      <a:pt x="95" y="111"/>
                    </a:cubicBezTo>
                    <a:cubicBezTo>
                      <a:pt x="110" y="101"/>
                      <a:pt x="119" y="85"/>
                      <a:pt x="119" y="68"/>
                    </a:cubicBezTo>
                    <a:cubicBezTo>
                      <a:pt x="119" y="39"/>
                      <a:pt x="96" y="16"/>
                      <a:pt x="67" y="16"/>
                    </a:cubicBezTo>
                    <a:cubicBezTo>
                      <a:pt x="39" y="16"/>
                      <a:pt x="16" y="39"/>
                      <a:pt x="16" y="68"/>
                    </a:cubicBezTo>
                    <a:cubicBezTo>
                      <a:pt x="16" y="85"/>
                      <a:pt x="25" y="102"/>
                      <a:pt x="40" y="111"/>
                    </a:cubicBezTo>
                    <a:cubicBezTo>
                      <a:pt x="43" y="113"/>
                      <a:pt x="44" y="118"/>
                      <a:pt x="42" y="122"/>
                    </a:cubicBezTo>
                    <a:cubicBezTo>
                      <a:pt x="40" y="125"/>
                      <a:pt x="38" y="126"/>
                      <a:pt x="35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81" name="Line 708">
                <a:extLst>
                  <a:ext uri="{FF2B5EF4-FFF2-40B4-BE49-F238E27FC236}">
                    <a16:creationId xmlns:a16="http://schemas.microsoft.com/office/drawing/2014/main" id="{2D695BDA-7A0D-490C-A7D8-B340BC1CAE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80102" y="6264774"/>
                <a:ext cx="0" cy="0"/>
              </a:xfrm>
              <a:prstGeom prst="line">
                <a:avLst/>
              </a:prstGeom>
              <a:grpFill/>
              <a:ln w="41275" cap="rnd">
                <a:solidFill>
                  <a:srgbClr val="87878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82" name="Freeform 709">
                <a:extLst>
                  <a:ext uri="{FF2B5EF4-FFF2-40B4-BE49-F238E27FC236}">
                    <a16:creationId xmlns:a16="http://schemas.microsoft.com/office/drawing/2014/main" id="{8F999897-E172-46AB-BCB3-3133B74A3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1938" y="6209485"/>
                <a:ext cx="319947" cy="96075"/>
              </a:xfrm>
              <a:custGeom>
                <a:avLst/>
                <a:gdLst>
                  <a:gd name="T0" fmla="*/ 211 w 219"/>
                  <a:gd name="T1" fmla="*/ 66 h 66"/>
                  <a:gd name="T2" fmla="*/ 33 w 219"/>
                  <a:gd name="T3" fmla="*/ 66 h 66"/>
                  <a:gd name="T4" fmla="*/ 0 w 219"/>
                  <a:gd name="T5" fmla="*/ 33 h 66"/>
                  <a:gd name="T6" fmla="*/ 33 w 219"/>
                  <a:gd name="T7" fmla="*/ 0 h 66"/>
                  <a:gd name="T8" fmla="*/ 192 w 219"/>
                  <a:gd name="T9" fmla="*/ 0 h 66"/>
                  <a:gd name="T10" fmla="*/ 200 w 219"/>
                  <a:gd name="T11" fmla="*/ 8 h 66"/>
                  <a:gd name="T12" fmla="*/ 192 w 219"/>
                  <a:gd name="T13" fmla="*/ 16 h 66"/>
                  <a:gd name="T14" fmla="*/ 33 w 219"/>
                  <a:gd name="T15" fmla="*/ 16 h 66"/>
                  <a:gd name="T16" fmla="*/ 16 w 219"/>
                  <a:gd name="T17" fmla="*/ 33 h 66"/>
                  <a:gd name="T18" fmla="*/ 33 w 219"/>
                  <a:gd name="T19" fmla="*/ 50 h 66"/>
                  <a:gd name="T20" fmla="*/ 211 w 219"/>
                  <a:gd name="T21" fmla="*/ 50 h 66"/>
                  <a:gd name="T22" fmla="*/ 219 w 219"/>
                  <a:gd name="T23" fmla="*/ 58 h 66"/>
                  <a:gd name="T24" fmla="*/ 211 w 219"/>
                  <a:gd name="T2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9" h="66">
                    <a:moveTo>
                      <a:pt x="211" y="66"/>
                    </a:moveTo>
                    <a:cubicBezTo>
                      <a:pt x="33" y="66"/>
                      <a:pt x="33" y="66"/>
                      <a:pt x="33" y="66"/>
                    </a:cubicBezTo>
                    <a:cubicBezTo>
                      <a:pt x="15" y="66"/>
                      <a:pt x="0" y="52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6" y="0"/>
                      <a:pt x="200" y="4"/>
                      <a:pt x="200" y="8"/>
                    </a:cubicBezTo>
                    <a:cubicBezTo>
                      <a:pt x="200" y="12"/>
                      <a:pt x="196" y="16"/>
                      <a:pt x="192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4" y="16"/>
                      <a:pt x="16" y="24"/>
                      <a:pt x="16" y="33"/>
                    </a:cubicBezTo>
                    <a:cubicBezTo>
                      <a:pt x="16" y="43"/>
                      <a:pt x="24" y="50"/>
                      <a:pt x="33" y="50"/>
                    </a:cubicBezTo>
                    <a:cubicBezTo>
                      <a:pt x="211" y="50"/>
                      <a:pt x="211" y="50"/>
                      <a:pt x="211" y="50"/>
                    </a:cubicBezTo>
                    <a:cubicBezTo>
                      <a:pt x="215" y="50"/>
                      <a:pt x="219" y="54"/>
                      <a:pt x="219" y="58"/>
                    </a:cubicBezTo>
                    <a:cubicBezTo>
                      <a:pt x="219" y="63"/>
                      <a:pt x="215" y="66"/>
                      <a:pt x="2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83" name="Freeform 710">
                <a:extLst>
                  <a:ext uri="{FF2B5EF4-FFF2-40B4-BE49-F238E27FC236}">
                    <a16:creationId xmlns:a16="http://schemas.microsoft.com/office/drawing/2014/main" id="{CE64B9E1-F01C-4FEB-93AB-E41617926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11212" y="6308279"/>
                <a:ext cx="407864" cy="146831"/>
              </a:xfrm>
              <a:custGeom>
                <a:avLst/>
                <a:gdLst>
                  <a:gd name="T0" fmla="*/ 272 w 280"/>
                  <a:gd name="T1" fmla="*/ 101 h 101"/>
                  <a:gd name="T2" fmla="*/ 51 w 280"/>
                  <a:gd name="T3" fmla="*/ 101 h 101"/>
                  <a:gd name="T4" fmla="*/ 0 w 280"/>
                  <a:gd name="T5" fmla="*/ 51 h 101"/>
                  <a:gd name="T6" fmla="*/ 51 w 280"/>
                  <a:gd name="T7" fmla="*/ 0 h 101"/>
                  <a:gd name="T8" fmla="*/ 272 w 280"/>
                  <a:gd name="T9" fmla="*/ 0 h 101"/>
                  <a:gd name="T10" fmla="*/ 280 w 280"/>
                  <a:gd name="T11" fmla="*/ 8 h 101"/>
                  <a:gd name="T12" fmla="*/ 280 w 280"/>
                  <a:gd name="T13" fmla="*/ 93 h 101"/>
                  <a:gd name="T14" fmla="*/ 272 w 280"/>
                  <a:gd name="T15" fmla="*/ 101 h 101"/>
                  <a:gd name="T16" fmla="*/ 51 w 280"/>
                  <a:gd name="T17" fmla="*/ 16 h 101"/>
                  <a:gd name="T18" fmla="*/ 16 w 280"/>
                  <a:gd name="T19" fmla="*/ 51 h 101"/>
                  <a:gd name="T20" fmla="*/ 51 w 280"/>
                  <a:gd name="T21" fmla="*/ 85 h 101"/>
                  <a:gd name="T22" fmla="*/ 264 w 280"/>
                  <a:gd name="T23" fmla="*/ 85 h 101"/>
                  <a:gd name="T24" fmla="*/ 264 w 280"/>
                  <a:gd name="T25" fmla="*/ 16 h 101"/>
                  <a:gd name="T26" fmla="*/ 51 w 280"/>
                  <a:gd name="T27" fmla="*/ 1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0" h="101">
                    <a:moveTo>
                      <a:pt x="272" y="101"/>
                    </a:moveTo>
                    <a:cubicBezTo>
                      <a:pt x="51" y="101"/>
                      <a:pt x="51" y="101"/>
                      <a:pt x="51" y="101"/>
                    </a:cubicBezTo>
                    <a:cubicBezTo>
                      <a:pt x="23" y="101"/>
                      <a:pt x="0" y="78"/>
                      <a:pt x="0" y="51"/>
                    </a:cubicBezTo>
                    <a:cubicBezTo>
                      <a:pt x="0" y="23"/>
                      <a:pt x="23" y="0"/>
                      <a:pt x="51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6" y="0"/>
                      <a:pt x="280" y="3"/>
                      <a:pt x="280" y="8"/>
                    </a:cubicBezTo>
                    <a:cubicBezTo>
                      <a:pt x="280" y="93"/>
                      <a:pt x="280" y="93"/>
                      <a:pt x="280" y="93"/>
                    </a:cubicBezTo>
                    <a:cubicBezTo>
                      <a:pt x="280" y="98"/>
                      <a:pt x="276" y="101"/>
                      <a:pt x="272" y="101"/>
                    </a:cubicBezTo>
                    <a:close/>
                    <a:moveTo>
                      <a:pt x="51" y="16"/>
                    </a:moveTo>
                    <a:cubicBezTo>
                      <a:pt x="32" y="16"/>
                      <a:pt x="16" y="31"/>
                      <a:pt x="16" y="51"/>
                    </a:cubicBezTo>
                    <a:cubicBezTo>
                      <a:pt x="16" y="70"/>
                      <a:pt x="32" y="85"/>
                      <a:pt x="51" y="85"/>
                    </a:cubicBezTo>
                    <a:cubicBezTo>
                      <a:pt x="264" y="85"/>
                      <a:pt x="264" y="85"/>
                      <a:pt x="264" y="85"/>
                    </a:cubicBezTo>
                    <a:cubicBezTo>
                      <a:pt x="264" y="16"/>
                      <a:pt x="264" y="16"/>
                      <a:pt x="264" y="16"/>
                    </a:cubicBezTo>
                    <a:lnTo>
                      <a:pt x="5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84" name="Freeform 711">
                <a:extLst>
                  <a:ext uri="{FF2B5EF4-FFF2-40B4-BE49-F238E27FC236}">
                    <a16:creationId xmlns:a16="http://schemas.microsoft.com/office/drawing/2014/main" id="{915CD359-472C-4AB4-9A30-91754CC93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5684" y="6332751"/>
                <a:ext cx="383392" cy="97887"/>
              </a:xfrm>
              <a:custGeom>
                <a:avLst/>
                <a:gdLst>
                  <a:gd name="T0" fmla="*/ 255 w 263"/>
                  <a:gd name="T1" fmla="*/ 67 h 67"/>
                  <a:gd name="T2" fmla="*/ 34 w 263"/>
                  <a:gd name="T3" fmla="*/ 67 h 67"/>
                  <a:gd name="T4" fmla="*/ 0 w 263"/>
                  <a:gd name="T5" fmla="*/ 34 h 67"/>
                  <a:gd name="T6" fmla="*/ 34 w 263"/>
                  <a:gd name="T7" fmla="*/ 0 h 67"/>
                  <a:gd name="T8" fmla="*/ 255 w 263"/>
                  <a:gd name="T9" fmla="*/ 0 h 67"/>
                  <a:gd name="T10" fmla="*/ 263 w 263"/>
                  <a:gd name="T11" fmla="*/ 8 h 67"/>
                  <a:gd name="T12" fmla="*/ 255 w 263"/>
                  <a:gd name="T13" fmla="*/ 16 h 67"/>
                  <a:gd name="T14" fmla="*/ 34 w 263"/>
                  <a:gd name="T15" fmla="*/ 16 h 67"/>
                  <a:gd name="T16" fmla="*/ 16 w 263"/>
                  <a:gd name="T17" fmla="*/ 34 h 67"/>
                  <a:gd name="T18" fmla="*/ 34 w 263"/>
                  <a:gd name="T19" fmla="*/ 51 h 67"/>
                  <a:gd name="T20" fmla="*/ 255 w 263"/>
                  <a:gd name="T21" fmla="*/ 51 h 67"/>
                  <a:gd name="T22" fmla="*/ 263 w 263"/>
                  <a:gd name="T23" fmla="*/ 59 h 67"/>
                  <a:gd name="T24" fmla="*/ 255 w 263"/>
                  <a:gd name="T2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3" h="67">
                    <a:moveTo>
                      <a:pt x="255" y="67"/>
                    </a:moveTo>
                    <a:cubicBezTo>
                      <a:pt x="34" y="67"/>
                      <a:pt x="34" y="67"/>
                      <a:pt x="34" y="67"/>
                    </a:cubicBez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59" y="0"/>
                      <a:pt x="263" y="4"/>
                      <a:pt x="263" y="8"/>
                    </a:cubicBezTo>
                    <a:cubicBezTo>
                      <a:pt x="263" y="13"/>
                      <a:pt x="259" y="16"/>
                      <a:pt x="25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24" y="16"/>
                      <a:pt x="16" y="24"/>
                      <a:pt x="16" y="34"/>
                    </a:cubicBezTo>
                    <a:cubicBezTo>
                      <a:pt x="16" y="43"/>
                      <a:pt x="24" y="51"/>
                      <a:pt x="34" y="51"/>
                    </a:cubicBezTo>
                    <a:cubicBezTo>
                      <a:pt x="255" y="51"/>
                      <a:pt x="255" y="51"/>
                      <a:pt x="255" y="51"/>
                    </a:cubicBezTo>
                    <a:cubicBezTo>
                      <a:pt x="259" y="51"/>
                      <a:pt x="263" y="54"/>
                      <a:pt x="263" y="59"/>
                    </a:cubicBezTo>
                    <a:cubicBezTo>
                      <a:pt x="263" y="63"/>
                      <a:pt x="259" y="67"/>
                      <a:pt x="25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85" name="Freeform 712">
                <a:extLst>
                  <a:ext uri="{FF2B5EF4-FFF2-40B4-BE49-F238E27FC236}">
                    <a16:creationId xmlns:a16="http://schemas.microsoft.com/office/drawing/2014/main" id="{2AD4EABC-4FB3-454D-8291-33681A8A4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319" y="6252991"/>
                <a:ext cx="23565" cy="78854"/>
              </a:xfrm>
              <a:custGeom>
                <a:avLst/>
                <a:gdLst>
                  <a:gd name="T0" fmla="*/ 8 w 16"/>
                  <a:gd name="T1" fmla="*/ 54 h 54"/>
                  <a:gd name="T2" fmla="*/ 0 w 16"/>
                  <a:gd name="T3" fmla="*/ 46 h 54"/>
                  <a:gd name="T4" fmla="*/ 0 w 16"/>
                  <a:gd name="T5" fmla="*/ 8 h 54"/>
                  <a:gd name="T6" fmla="*/ 8 w 16"/>
                  <a:gd name="T7" fmla="*/ 0 h 54"/>
                  <a:gd name="T8" fmla="*/ 16 w 16"/>
                  <a:gd name="T9" fmla="*/ 8 h 54"/>
                  <a:gd name="T10" fmla="*/ 16 w 16"/>
                  <a:gd name="T11" fmla="*/ 46 h 54"/>
                  <a:gd name="T12" fmla="*/ 8 w 16"/>
                  <a:gd name="T1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54">
                    <a:moveTo>
                      <a:pt x="8" y="54"/>
                    </a:moveTo>
                    <a:cubicBezTo>
                      <a:pt x="3" y="54"/>
                      <a:pt x="0" y="50"/>
                      <a:pt x="0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2" y="0"/>
                      <a:pt x="16" y="3"/>
                      <a:pt x="16" y="8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50"/>
                      <a:pt x="12" y="54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86" name="Freeform 713">
                <a:extLst>
                  <a:ext uri="{FF2B5EF4-FFF2-40B4-BE49-F238E27FC236}">
                    <a16:creationId xmlns:a16="http://schemas.microsoft.com/office/drawing/2014/main" id="{87219A4F-F78C-4C5D-A057-42FEA483A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20282" y="6032744"/>
                <a:ext cx="261033" cy="251969"/>
              </a:xfrm>
              <a:custGeom>
                <a:avLst/>
                <a:gdLst>
                  <a:gd name="T0" fmla="*/ 93 w 179"/>
                  <a:gd name="T1" fmla="*/ 173 h 173"/>
                  <a:gd name="T2" fmla="*/ 54 w 179"/>
                  <a:gd name="T3" fmla="*/ 164 h 173"/>
                  <a:gd name="T4" fmla="*/ 17 w 179"/>
                  <a:gd name="T5" fmla="*/ 172 h 173"/>
                  <a:gd name="T6" fmla="*/ 9 w 179"/>
                  <a:gd name="T7" fmla="*/ 170 h 173"/>
                  <a:gd name="T8" fmla="*/ 7 w 179"/>
                  <a:gd name="T9" fmla="*/ 162 h 173"/>
                  <a:gd name="T10" fmla="*/ 15 w 179"/>
                  <a:gd name="T11" fmla="*/ 125 h 173"/>
                  <a:gd name="T12" fmla="*/ 11 w 179"/>
                  <a:gd name="T13" fmla="*/ 115 h 173"/>
                  <a:gd name="T14" fmla="*/ 32 w 179"/>
                  <a:gd name="T15" fmla="*/ 25 h 173"/>
                  <a:gd name="T16" fmla="*/ 32 w 179"/>
                  <a:gd name="T17" fmla="*/ 25 h 173"/>
                  <a:gd name="T18" fmla="*/ 32 w 179"/>
                  <a:gd name="T19" fmla="*/ 25 h 173"/>
                  <a:gd name="T20" fmla="*/ 93 w 179"/>
                  <a:gd name="T21" fmla="*/ 0 h 173"/>
                  <a:gd name="T22" fmla="*/ 154 w 179"/>
                  <a:gd name="T23" fmla="*/ 25 h 173"/>
                  <a:gd name="T24" fmla="*/ 179 w 179"/>
                  <a:gd name="T25" fmla="*/ 86 h 173"/>
                  <a:gd name="T26" fmla="*/ 154 w 179"/>
                  <a:gd name="T27" fmla="*/ 148 h 173"/>
                  <a:gd name="T28" fmla="*/ 93 w 179"/>
                  <a:gd name="T29" fmla="*/ 173 h 173"/>
                  <a:gd name="T30" fmla="*/ 55 w 179"/>
                  <a:gd name="T31" fmla="*/ 147 h 173"/>
                  <a:gd name="T32" fmla="*/ 59 w 179"/>
                  <a:gd name="T33" fmla="*/ 148 h 173"/>
                  <a:gd name="T34" fmla="*/ 143 w 179"/>
                  <a:gd name="T35" fmla="*/ 136 h 173"/>
                  <a:gd name="T36" fmla="*/ 163 w 179"/>
                  <a:gd name="T37" fmla="*/ 86 h 173"/>
                  <a:gd name="T38" fmla="*/ 143 w 179"/>
                  <a:gd name="T39" fmla="*/ 37 h 173"/>
                  <a:gd name="T40" fmla="*/ 93 w 179"/>
                  <a:gd name="T41" fmla="*/ 16 h 173"/>
                  <a:gd name="T42" fmla="*/ 43 w 179"/>
                  <a:gd name="T43" fmla="*/ 37 h 173"/>
                  <a:gd name="T44" fmla="*/ 43 w 179"/>
                  <a:gd name="T45" fmla="*/ 37 h 173"/>
                  <a:gd name="T46" fmla="*/ 26 w 179"/>
                  <a:gd name="T47" fmla="*/ 110 h 173"/>
                  <a:gd name="T48" fmla="*/ 31 w 179"/>
                  <a:gd name="T49" fmla="*/ 120 h 173"/>
                  <a:gd name="T50" fmla="*/ 32 w 179"/>
                  <a:gd name="T51" fmla="*/ 126 h 173"/>
                  <a:gd name="T52" fmla="*/ 26 w 179"/>
                  <a:gd name="T53" fmla="*/ 154 h 173"/>
                  <a:gd name="T54" fmla="*/ 53 w 179"/>
                  <a:gd name="T55" fmla="*/ 148 h 173"/>
                  <a:gd name="T56" fmla="*/ 55 w 179"/>
                  <a:gd name="T57" fmla="*/ 147 h 173"/>
                  <a:gd name="T58" fmla="*/ 37 w 179"/>
                  <a:gd name="T59" fmla="*/ 31 h 173"/>
                  <a:gd name="T60" fmla="*/ 37 w 179"/>
                  <a:gd name="T61" fmla="*/ 3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9" h="173">
                    <a:moveTo>
                      <a:pt x="93" y="173"/>
                    </a:moveTo>
                    <a:cubicBezTo>
                      <a:pt x="79" y="173"/>
                      <a:pt x="66" y="170"/>
                      <a:pt x="54" y="164"/>
                    </a:cubicBezTo>
                    <a:cubicBezTo>
                      <a:pt x="17" y="172"/>
                      <a:pt x="17" y="172"/>
                      <a:pt x="17" y="172"/>
                    </a:cubicBezTo>
                    <a:cubicBezTo>
                      <a:pt x="14" y="173"/>
                      <a:pt x="11" y="172"/>
                      <a:pt x="9" y="170"/>
                    </a:cubicBezTo>
                    <a:cubicBezTo>
                      <a:pt x="8" y="168"/>
                      <a:pt x="7" y="165"/>
                      <a:pt x="7" y="162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14" y="122"/>
                      <a:pt x="12" y="119"/>
                      <a:pt x="11" y="115"/>
                    </a:cubicBezTo>
                    <a:cubicBezTo>
                      <a:pt x="0" y="84"/>
                      <a:pt x="8" y="49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48" y="9"/>
                      <a:pt x="70" y="0"/>
                      <a:pt x="93" y="0"/>
                    </a:cubicBezTo>
                    <a:cubicBezTo>
                      <a:pt x="116" y="0"/>
                      <a:pt x="138" y="9"/>
                      <a:pt x="154" y="25"/>
                    </a:cubicBezTo>
                    <a:cubicBezTo>
                      <a:pt x="170" y="42"/>
                      <a:pt x="179" y="63"/>
                      <a:pt x="179" y="86"/>
                    </a:cubicBezTo>
                    <a:cubicBezTo>
                      <a:pt x="179" y="110"/>
                      <a:pt x="170" y="131"/>
                      <a:pt x="154" y="148"/>
                    </a:cubicBezTo>
                    <a:cubicBezTo>
                      <a:pt x="137" y="164"/>
                      <a:pt x="115" y="173"/>
                      <a:pt x="93" y="173"/>
                    </a:cubicBezTo>
                    <a:close/>
                    <a:moveTo>
                      <a:pt x="55" y="147"/>
                    </a:moveTo>
                    <a:cubicBezTo>
                      <a:pt x="56" y="147"/>
                      <a:pt x="58" y="148"/>
                      <a:pt x="59" y="148"/>
                    </a:cubicBezTo>
                    <a:cubicBezTo>
                      <a:pt x="86" y="163"/>
                      <a:pt x="121" y="158"/>
                      <a:pt x="143" y="136"/>
                    </a:cubicBezTo>
                    <a:cubicBezTo>
                      <a:pt x="156" y="123"/>
                      <a:pt x="163" y="105"/>
                      <a:pt x="163" y="86"/>
                    </a:cubicBezTo>
                    <a:cubicBezTo>
                      <a:pt x="163" y="68"/>
                      <a:pt x="156" y="50"/>
                      <a:pt x="143" y="37"/>
                    </a:cubicBezTo>
                    <a:cubicBezTo>
                      <a:pt x="129" y="23"/>
                      <a:pt x="112" y="16"/>
                      <a:pt x="93" y="16"/>
                    </a:cubicBezTo>
                    <a:cubicBezTo>
                      <a:pt x="74" y="16"/>
                      <a:pt x="56" y="23"/>
                      <a:pt x="43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4" y="56"/>
                      <a:pt x="17" y="84"/>
                      <a:pt x="26" y="110"/>
                    </a:cubicBezTo>
                    <a:cubicBezTo>
                      <a:pt x="28" y="114"/>
                      <a:pt x="29" y="117"/>
                      <a:pt x="31" y="120"/>
                    </a:cubicBezTo>
                    <a:cubicBezTo>
                      <a:pt x="32" y="122"/>
                      <a:pt x="32" y="124"/>
                      <a:pt x="32" y="126"/>
                    </a:cubicBezTo>
                    <a:cubicBezTo>
                      <a:pt x="26" y="154"/>
                      <a:pt x="26" y="154"/>
                      <a:pt x="26" y="154"/>
                    </a:cubicBezTo>
                    <a:cubicBezTo>
                      <a:pt x="53" y="148"/>
                      <a:pt x="53" y="148"/>
                      <a:pt x="53" y="148"/>
                    </a:cubicBezTo>
                    <a:cubicBezTo>
                      <a:pt x="54" y="147"/>
                      <a:pt x="55" y="147"/>
                      <a:pt x="55" y="147"/>
                    </a:cubicBezTo>
                    <a:close/>
                    <a:moveTo>
                      <a:pt x="37" y="31"/>
                    </a:moveTo>
                    <a:cubicBezTo>
                      <a:pt x="37" y="31"/>
                      <a:pt x="37" y="31"/>
                      <a:pt x="3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87" name="Freeform 714">
                <a:extLst>
                  <a:ext uri="{FF2B5EF4-FFF2-40B4-BE49-F238E27FC236}">
                    <a16:creationId xmlns:a16="http://schemas.microsoft.com/office/drawing/2014/main" id="{2D3FAED6-580E-4220-913A-16DCD4585C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42641" y="6093471"/>
                <a:ext cx="26285" cy="130516"/>
              </a:xfrm>
              <a:custGeom>
                <a:avLst/>
                <a:gdLst>
                  <a:gd name="T0" fmla="*/ 2 w 18"/>
                  <a:gd name="T1" fmla="*/ 50 h 89"/>
                  <a:gd name="T2" fmla="*/ 1 w 18"/>
                  <a:gd name="T3" fmla="*/ 22 h 89"/>
                  <a:gd name="T4" fmla="*/ 0 w 18"/>
                  <a:gd name="T5" fmla="*/ 11 h 89"/>
                  <a:gd name="T6" fmla="*/ 3 w 18"/>
                  <a:gd name="T7" fmla="*/ 3 h 89"/>
                  <a:gd name="T8" fmla="*/ 9 w 18"/>
                  <a:gd name="T9" fmla="*/ 0 h 89"/>
                  <a:gd name="T10" fmla="*/ 16 w 18"/>
                  <a:gd name="T11" fmla="*/ 4 h 89"/>
                  <a:gd name="T12" fmla="*/ 18 w 18"/>
                  <a:gd name="T13" fmla="*/ 14 h 89"/>
                  <a:gd name="T14" fmla="*/ 17 w 18"/>
                  <a:gd name="T15" fmla="*/ 22 h 89"/>
                  <a:gd name="T16" fmla="*/ 15 w 18"/>
                  <a:gd name="T17" fmla="*/ 50 h 89"/>
                  <a:gd name="T18" fmla="*/ 13 w 18"/>
                  <a:gd name="T19" fmla="*/ 58 h 89"/>
                  <a:gd name="T20" fmla="*/ 9 w 18"/>
                  <a:gd name="T21" fmla="*/ 61 h 89"/>
                  <a:gd name="T22" fmla="*/ 4 w 18"/>
                  <a:gd name="T23" fmla="*/ 58 h 89"/>
                  <a:gd name="T24" fmla="*/ 2 w 18"/>
                  <a:gd name="T25" fmla="*/ 50 h 89"/>
                  <a:gd name="T26" fmla="*/ 9 w 18"/>
                  <a:gd name="T27" fmla="*/ 89 h 89"/>
                  <a:gd name="T28" fmla="*/ 3 w 18"/>
                  <a:gd name="T29" fmla="*/ 86 h 89"/>
                  <a:gd name="T30" fmla="*/ 0 w 18"/>
                  <a:gd name="T31" fmla="*/ 80 h 89"/>
                  <a:gd name="T32" fmla="*/ 3 w 18"/>
                  <a:gd name="T33" fmla="*/ 74 h 89"/>
                  <a:gd name="T34" fmla="*/ 9 w 18"/>
                  <a:gd name="T35" fmla="*/ 71 h 89"/>
                  <a:gd name="T36" fmla="*/ 15 w 18"/>
                  <a:gd name="T37" fmla="*/ 74 h 89"/>
                  <a:gd name="T38" fmla="*/ 18 w 18"/>
                  <a:gd name="T39" fmla="*/ 80 h 89"/>
                  <a:gd name="T40" fmla="*/ 15 w 18"/>
                  <a:gd name="T41" fmla="*/ 86 h 89"/>
                  <a:gd name="T42" fmla="*/ 9 w 18"/>
                  <a:gd name="T4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89">
                    <a:moveTo>
                      <a:pt x="2" y="50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0" y="17"/>
                      <a:pt x="0" y="13"/>
                      <a:pt x="0" y="11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3" y="0"/>
                      <a:pt x="15" y="1"/>
                      <a:pt x="16" y="4"/>
                    </a:cubicBezTo>
                    <a:cubicBezTo>
                      <a:pt x="17" y="6"/>
                      <a:pt x="18" y="9"/>
                      <a:pt x="18" y="14"/>
                    </a:cubicBezTo>
                    <a:cubicBezTo>
                      <a:pt x="18" y="16"/>
                      <a:pt x="17" y="19"/>
                      <a:pt x="17" y="22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54"/>
                      <a:pt x="14" y="56"/>
                      <a:pt x="13" y="58"/>
                    </a:cubicBezTo>
                    <a:cubicBezTo>
                      <a:pt x="12" y="60"/>
                      <a:pt x="11" y="61"/>
                      <a:pt x="9" y="61"/>
                    </a:cubicBezTo>
                    <a:cubicBezTo>
                      <a:pt x="6" y="61"/>
                      <a:pt x="5" y="60"/>
                      <a:pt x="4" y="58"/>
                    </a:cubicBezTo>
                    <a:cubicBezTo>
                      <a:pt x="3" y="57"/>
                      <a:pt x="3" y="54"/>
                      <a:pt x="2" y="50"/>
                    </a:cubicBezTo>
                    <a:close/>
                    <a:moveTo>
                      <a:pt x="9" y="89"/>
                    </a:moveTo>
                    <a:cubicBezTo>
                      <a:pt x="7" y="89"/>
                      <a:pt x="4" y="88"/>
                      <a:pt x="3" y="86"/>
                    </a:cubicBezTo>
                    <a:cubicBezTo>
                      <a:pt x="1" y="85"/>
                      <a:pt x="0" y="83"/>
                      <a:pt x="0" y="80"/>
                    </a:cubicBezTo>
                    <a:cubicBezTo>
                      <a:pt x="0" y="77"/>
                      <a:pt x="1" y="75"/>
                      <a:pt x="3" y="74"/>
                    </a:cubicBezTo>
                    <a:cubicBezTo>
                      <a:pt x="4" y="72"/>
                      <a:pt x="6" y="71"/>
                      <a:pt x="9" y="71"/>
                    </a:cubicBezTo>
                    <a:cubicBezTo>
                      <a:pt x="11" y="71"/>
                      <a:pt x="13" y="72"/>
                      <a:pt x="15" y="74"/>
                    </a:cubicBezTo>
                    <a:cubicBezTo>
                      <a:pt x="17" y="75"/>
                      <a:pt x="18" y="77"/>
                      <a:pt x="18" y="80"/>
                    </a:cubicBezTo>
                    <a:cubicBezTo>
                      <a:pt x="18" y="83"/>
                      <a:pt x="17" y="85"/>
                      <a:pt x="15" y="86"/>
                    </a:cubicBezTo>
                    <a:cubicBezTo>
                      <a:pt x="13" y="88"/>
                      <a:pt x="11" y="89"/>
                      <a:pt x="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88" name="Freeform 715">
                <a:extLst>
                  <a:ext uri="{FF2B5EF4-FFF2-40B4-BE49-F238E27FC236}">
                    <a16:creationId xmlns:a16="http://schemas.microsoft.com/office/drawing/2014/main" id="{B0A350A3-5852-4CFD-8E9D-DBE219B57D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39922" y="6090752"/>
                <a:ext cx="31723" cy="135955"/>
              </a:xfrm>
              <a:custGeom>
                <a:avLst/>
                <a:gdLst>
                  <a:gd name="T0" fmla="*/ 11 w 22"/>
                  <a:gd name="T1" fmla="*/ 93 h 93"/>
                  <a:gd name="T2" fmla="*/ 3 w 22"/>
                  <a:gd name="T3" fmla="*/ 90 h 93"/>
                  <a:gd name="T4" fmla="*/ 0 w 22"/>
                  <a:gd name="T5" fmla="*/ 82 h 93"/>
                  <a:gd name="T6" fmla="*/ 3 w 22"/>
                  <a:gd name="T7" fmla="*/ 74 h 93"/>
                  <a:gd name="T8" fmla="*/ 11 w 22"/>
                  <a:gd name="T9" fmla="*/ 71 h 93"/>
                  <a:gd name="T10" fmla="*/ 18 w 22"/>
                  <a:gd name="T11" fmla="*/ 74 h 93"/>
                  <a:gd name="T12" fmla="*/ 22 w 22"/>
                  <a:gd name="T13" fmla="*/ 82 h 93"/>
                  <a:gd name="T14" fmla="*/ 18 w 22"/>
                  <a:gd name="T15" fmla="*/ 90 h 93"/>
                  <a:gd name="T16" fmla="*/ 11 w 22"/>
                  <a:gd name="T17" fmla="*/ 93 h 93"/>
                  <a:gd name="T18" fmla="*/ 11 w 22"/>
                  <a:gd name="T19" fmla="*/ 75 h 93"/>
                  <a:gd name="T20" fmla="*/ 6 w 22"/>
                  <a:gd name="T21" fmla="*/ 77 h 93"/>
                  <a:gd name="T22" fmla="*/ 4 w 22"/>
                  <a:gd name="T23" fmla="*/ 82 h 93"/>
                  <a:gd name="T24" fmla="*/ 6 w 22"/>
                  <a:gd name="T25" fmla="*/ 87 h 93"/>
                  <a:gd name="T26" fmla="*/ 16 w 22"/>
                  <a:gd name="T27" fmla="*/ 87 h 93"/>
                  <a:gd name="T28" fmla="*/ 18 w 22"/>
                  <a:gd name="T29" fmla="*/ 82 h 93"/>
                  <a:gd name="T30" fmla="*/ 16 w 22"/>
                  <a:gd name="T31" fmla="*/ 77 h 93"/>
                  <a:gd name="T32" fmla="*/ 11 w 22"/>
                  <a:gd name="T33" fmla="*/ 75 h 93"/>
                  <a:gd name="T34" fmla="*/ 11 w 22"/>
                  <a:gd name="T35" fmla="*/ 65 h 93"/>
                  <a:gd name="T36" fmla="*/ 4 w 22"/>
                  <a:gd name="T37" fmla="*/ 61 h 93"/>
                  <a:gd name="T38" fmla="*/ 2 w 22"/>
                  <a:gd name="T39" fmla="*/ 52 h 93"/>
                  <a:gd name="T40" fmla="*/ 2 w 22"/>
                  <a:gd name="T41" fmla="*/ 52 h 93"/>
                  <a:gd name="T42" fmla="*/ 1 w 22"/>
                  <a:gd name="T43" fmla="*/ 24 h 93"/>
                  <a:gd name="T44" fmla="*/ 0 w 22"/>
                  <a:gd name="T45" fmla="*/ 13 h 93"/>
                  <a:gd name="T46" fmla="*/ 3 w 22"/>
                  <a:gd name="T47" fmla="*/ 4 h 93"/>
                  <a:gd name="T48" fmla="*/ 11 w 22"/>
                  <a:gd name="T49" fmla="*/ 0 h 93"/>
                  <a:gd name="T50" fmla="*/ 20 w 22"/>
                  <a:gd name="T51" fmla="*/ 5 h 93"/>
                  <a:gd name="T52" fmla="*/ 22 w 22"/>
                  <a:gd name="T53" fmla="*/ 16 h 93"/>
                  <a:gd name="T54" fmla="*/ 21 w 22"/>
                  <a:gd name="T55" fmla="*/ 24 h 93"/>
                  <a:gd name="T56" fmla="*/ 19 w 22"/>
                  <a:gd name="T57" fmla="*/ 53 h 93"/>
                  <a:gd name="T58" fmla="*/ 17 w 22"/>
                  <a:gd name="T59" fmla="*/ 61 h 93"/>
                  <a:gd name="T60" fmla="*/ 11 w 22"/>
                  <a:gd name="T61" fmla="*/ 65 h 93"/>
                  <a:gd name="T62" fmla="*/ 6 w 22"/>
                  <a:gd name="T63" fmla="*/ 52 h 93"/>
                  <a:gd name="T64" fmla="*/ 8 w 22"/>
                  <a:gd name="T65" fmla="*/ 59 h 93"/>
                  <a:gd name="T66" fmla="*/ 11 w 22"/>
                  <a:gd name="T67" fmla="*/ 61 h 93"/>
                  <a:gd name="T68" fmla="*/ 13 w 22"/>
                  <a:gd name="T69" fmla="*/ 59 h 93"/>
                  <a:gd name="T70" fmla="*/ 15 w 22"/>
                  <a:gd name="T71" fmla="*/ 52 h 93"/>
                  <a:gd name="T72" fmla="*/ 17 w 22"/>
                  <a:gd name="T73" fmla="*/ 23 h 93"/>
                  <a:gd name="T74" fmla="*/ 18 w 22"/>
                  <a:gd name="T75" fmla="*/ 16 h 93"/>
                  <a:gd name="T76" fmla="*/ 16 w 22"/>
                  <a:gd name="T77" fmla="*/ 7 h 93"/>
                  <a:gd name="T78" fmla="*/ 11 w 22"/>
                  <a:gd name="T79" fmla="*/ 4 h 93"/>
                  <a:gd name="T80" fmla="*/ 6 w 22"/>
                  <a:gd name="T81" fmla="*/ 6 h 93"/>
                  <a:gd name="T82" fmla="*/ 4 w 22"/>
                  <a:gd name="T83" fmla="*/ 13 h 93"/>
                  <a:gd name="T84" fmla="*/ 5 w 22"/>
                  <a:gd name="T85" fmla="*/ 24 h 93"/>
                  <a:gd name="T86" fmla="*/ 6 w 22"/>
                  <a:gd name="T87" fmla="*/ 5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" h="93">
                    <a:moveTo>
                      <a:pt x="11" y="93"/>
                    </a:moveTo>
                    <a:cubicBezTo>
                      <a:pt x="8" y="93"/>
                      <a:pt x="6" y="92"/>
                      <a:pt x="3" y="90"/>
                    </a:cubicBezTo>
                    <a:cubicBezTo>
                      <a:pt x="1" y="88"/>
                      <a:pt x="0" y="85"/>
                      <a:pt x="0" y="82"/>
                    </a:cubicBezTo>
                    <a:cubicBezTo>
                      <a:pt x="0" y="79"/>
                      <a:pt x="1" y="76"/>
                      <a:pt x="3" y="74"/>
                    </a:cubicBezTo>
                    <a:cubicBezTo>
                      <a:pt x="5" y="72"/>
                      <a:pt x="8" y="71"/>
                      <a:pt x="11" y="71"/>
                    </a:cubicBezTo>
                    <a:cubicBezTo>
                      <a:pt x="14" y="71"/>
                      <a:pt x="16" y="72"/>
                      <a:pt x="18" y="74"/>
                    </a:cubicBezTo>
                    <a:cubicBezTo>
                      <a:pt x="21" y="76"/>
                      <a:pt x="22" y="79"/>
                      <a:pt x="22" y="82"/>
                    </a:cubicBezTo>
                    <a:cubicBezTo>
                      <a:pt x="22" y="85"/>
                      <a:pt x="21" y="88"/>
                      <a:pt x="18" y="90"/>
                    </a:cubicBezTo>
                    <a:cubicBezTo>
                      <a:pt x="16" y="92"/>
                      <a:pt x="14" y="93"/>
                      <a:pt x="11" y="93"/>
                    </a:cubicBezTo>
                    <a:close/>
                    <a:moveTo>
                      <a:pt x="11" y="75"/>
                    </a:moveTo>
                    <a:cubicBezTo>
                      <a:pt x="9" y="75"/>
                      <a:pt x="7" y="76"/>
                      <a:pt x="6" y="77"/>
                    </a:cubicBezTo>
                    <a:cubicBezTo>
                      <a:pt x="5" y="78"/>
                      <a:pt x="4" y="80"/>
                      <a:pt x="4" y="82"/>
                    </a:cubicBezTo>
                    <a:cubicBezTo>
                      <a:pt x="4" y="84"/>
                      <a:pt x="5" y="86"/>
                      <a:pt x="6" y="87"/>
                    </a:cubicBezTo>
                    <a:cubicBezTo>
                      <a:pt x="9" y="89"/>
                      <a:pt x="13" y="89"/>
                      <a:pt x="16" y="87"/>
                    </a:cubicBezTo>
                    <a:cubicBezTo>
                      <a:pt x="17" y="86"/>
                      <a:pt x="18" y="84"/>
                      <a:pt x="18" y="82"/>
                    </a:cubicBezTo>
                    <a:cubicBezTo>
                      <a:pt x="18" y="80"/>
                      <a:pt x="17" y="78"/>
                      <a:pt x="16" y="77"/>
                    </a:cubicBezTo>
                    <a:cubicBezTo>
                      <a:pt x="14" y="76"/>
                      <a:pt x="13" y="75"/>
                      <a:pt x="11" y="75"/>
                    </a:cubicBezTo>
                    <a:close/>
                    <a:moveTo>
                      <a:pt x="11" y="65"/>
                    </a:moveTo>
                    <a:cubicBezTo>
                      <a:pt x="8" y="65"/>
                      <a:pt x="6" y="64"/>
                      <a:pt x="4" y="61"/>
                    </a:cubicBezTo>
                    <a:cubicBezTo>
                      <a:pt x="3" y="59"/>
                      <a:pt x="3" y="56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19"/>
                      <a:pt x="0" y="15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6" y="0"/>
                      <a:pt x="19" y="3"/>
                      <a:pt x="20" y="5"/>
                    </a:cubicBezTo>
                    <a:cubicBezTo>
                      <a:pt x="21" y="8"/>
                      <a:pt x="22" y="11"/>
                      <a:pt x="22" y="16"/>
                    </a:cubicBezTo>
                    <a:cubicBezTo>
                      <a:pt x="22" y="18"/>
                      <a:pt x="21" y="21"/>
                      <a:pt x="21" y="24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8" y="56"/>
                      <a:pt x="18" y="59"/>
                      <a:pt x="17" y="61"/>
                    </a:cubicBezTo>
                    <a:cubicBezTo>
                      <a:pt x="16" y="64"/>
                      <a:pt x="13" y="65"/>
                      <a:pt x="11" y="65"/>
                    </a:cubicBezTo>
                    <a:close/>
                    <a:moveTo>
                      <a:pt x="6" y="52"/>
                    </a:moveTo>
                    <a:cubicBezTo>
                      <a:pt x="7" y="55"/>
                      <a:pt x="7" y="58"/>
                      <a:pt x="8" y="59"/>
                    </a:cubicBezTo>
                    <a:cubicBezTo>
                      <a:pt x="8" y="61"/>
                      <a:pt x="9" y="61"/>
                      <a:pt x="11" y="61"/>
                    </a:cubicBezTo>
                    <a:cubicBezTo>
                      <a:pt x="12" y="61"/>
                      <a:pt x="13" y="60"/>
                      <a:pt x="13" y="59"/>
                    </a:cubicBezTo>
                    <a:cubicBezTo>
                      <a:pt x="14" y="58"/>
                      <a:pt x="14" y="55"/>
                      <a:pt x="15" y="5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1"/>
                      <a:pt x="18" y="18"/>
                      <a:pt x="18" y="16"/>
                    </a:cubicBezTo>
                    <a:cubicBezTo>
                      <a:pt x="18" y="12"/>
                      <a:pt x="17" y="9"/>
                      <a:pt x="16" y="7"/>
                    </a:cubicBezTo>
                    <a:cubicBezTo>
                      <a:pt x="16" y="6"/>
                      <a:pt x="15" y="4"/>
                      <a:pt x="11" y="4"/>
                    </a:cubicBezTo>
                    <a:cubicBezTo>
                      <a:pt x="9" y="4"/>
                      <a:pt x="7" y="5"/>
                      <a:pt x="6" y="6"/>
                    </a:cubicBezTo>
                    <a:cubicBezTo>
                      <a:pt x="5" y="8"/>
                      <a:pt x="4" y="10"/>
                      <a:pt x="4" y="13"/>
                    </a:cubicBezTo>
                    <a:cubicBezTo>
                      <a:pt x="4" y="15"/>
                      <a:pt x="4" y="19"/>
                      <a:pt x="5" y="24"/>
                    </a:cubicBezTo>
                    <a:lnTo>
                      <a:pt x="6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1BD61A8-06A6-4CF6-AC48-6FCBEE484EDD}"/>
              </a:ext>
            </a:extLst>
          </p:cNvPr>
          <p:cNvGrpSpPr/>
          <p:nvPr/>
        </p:nvGrpSpPr>
        <p:grpSpPr>
          <a:xfrm>
            <a:off x="8871119" y="2618752"/>
            <a:ext cx="1872787" cy="2536455"/>
            <a:chOff x="-3085186" y="2312876"/>
            <a:chExt cx="2464041" cy="4087924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8D2ADDD-103F-489C-AE56-F4BFDCF4D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97" r="20117"/>
            <a:stretch/>
          </p:blipFill>
          <p:spPr>
            <a:xfrm>
              <a:off x="-3085186" y="2312876"/>
              <a:ext cx="2463639" cy="4087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모서리가 둥근 직사각형 478">
              <a:extLst>
                <a:ext uri="{FF2B5EF4-FFF2-40B4-BE49-F238E27FC236}">
                  <a16:creationId xmlns:a16="http://schemas.microsoft.com/office/drawing/2014/main" id="{7CDEB796-8CE1-4A4D-8DE7-BE2FB54B45CE}"/>
                </a:ext>
              </a:extLst>
            </p:cNvPr>
            <p:cNvSpPr/>
            <p:nvPr/>
          </p:nvSpPr>
          <p:spPr>
            <a:xfrm>
              <a:off x="-3073826" y="2312876"/>
              <a:ext cx="2452681" cy="4087924"/>
            </a:xfrm>
            <a:prstGeom prst="roundRect">
              <a:avLst>
                <a:gd name="adj" fmla="val 0"/>
              </a:avLst>
            </a:prstGeom>
            <a:solidFill>
              <a:srgbClr val="0D1D3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6AC5564-82CF-4341-8956-84921BE0FFD5}"/>
              </a:ext>
            </a:extLst>
          </p:cNvPr>
          <p:cNvSpPr/>
          <p:nvPr/>
        </p:nvSpPr>
        <p:spPr>
          <a:xfrm>
            <a:off x="9202209" y="3048762"/>
            <a:ext cx="1364541" cy="53860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lvl="0" algn="r">
              <a:buSzPct val="80000"/>
              <a:defRPr/>
            </a:pPr>
            <a:r>
              <a:rPr lang="ko-KR" altLang="en-US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마이크로 서비스를 위한</a:t>
            </a:r>
            <a:endParaRPr lang="en-US" altLang="ko-KR" sz="1200" b="1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lvl="0" algn="r">
              <a:buSzPct val="80000"/>
              <a:defRPr/>
            </a:pPr>
            <a:r>
              <a:rPr lang="en-US" altLang="ko-KR" sz="3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br>
              <a:rPr lang="en-US" altLang="ko-KR" sz="12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kumimoji="1" lang="ko-KR" altLang="en-US" sz="20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기술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3A43912-04C4-4F3E-A6D1-80678AD0B242}"/>
              </a:ext>
            </a:extLst>
          </p:cNvPr>
          <p:cNvGrpSpPr/>
          <p:nvPr/>
        </p:nvGrpSpPr>
        <p:grpSpPr>
          <a:xfrm>
            <a:off x="8954559" y="4256876"/>
            <a:ext cx="762101" cy="801862"/>
            <a:chOff x="12713843" y="2942647"/>
            <a:chExt cx="536651" cy="564650"/>
          </a:xfrm>
          <a:solidFill>
            <a:schemeClr val="bg1"/>
          </a:solidFill>
        </p:grpSpPr>
        <p:sp>
          <p:nvSpPr>
            <p:cNvPr id="94" name="Freeform 545">
              <a:extLst>
                <a:ext uri="{FF2B5EF4-FFF2-40B4-BE49-F238E27FC236}">
                  <a16:creationId xmlns:a16="http://schemas.microsoft.com/office/drawing/2014/main" id="{77CABA16-76FC-4FA4-8217-614F4EF5F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99708" y="3025712"/>
              <a:ext cx="299591" cy="301458"/>
            </a:xfrm>
            <a:custGeom>
              <a:avLst/>
              <a:gdLst>
                <a:gd name="T0" fmla="*/ 206 w 206"/>
                <a:gd name="T1" fmla="*/ 103 h 207"/>
                <a:gd name="T2" fmla="*/ 0 w 206"/>
                <a:gd name="T3" fmla="*/ 103 h 207"/>
                <a:gd name="T4" fmla="*/ 32 w 206"/>
                <a:gd name="T5" fmla="*/ 49 h 207"/>
                <a:gd name="T6" fmla="*/ 43 w 206"/>
                <a:gd name="T7" fmla="*/ 96 h 207"/>
                <a:gd name="T8" fmla="*/ 32 w 206"/>
                <a:gd name="T9" fmla="*/ 49 h 207"/>
                <a:gd name="T10" fmla="*/ 163 w 206"/>
                <a:gd name="T11" fmla="*/ 96 h 207"/>
                <a:gd name="T12" fmla="*/ 173 w 206"/>
                <a:gd name="T13" fmla="*/ 49 h 207"/>
                <a:gd name="T14" fmla="*/ 173 w 206"/>
                <a:gd name="T15" fmla="*/ 158 h 207"/>
                <a:gd name="T16" fmla="*/ 163 w 206"/>
                <a:gd name="T17" fmla="*/ 110 h 207"/>
                <a:gd name="T18" fmla="*/ 173 w 206"/>
                <a:gd name="T19" fmla="*/ 158 h 207"/>
                <a:gd name="T20" fmla="*/ 138 w 206"/>
                <a:gd name="T21" fmla="*/ 152 h 207"/>
                <a:gd name="T22" fmla="*/ 110 w 206"/>
                <a:gd name="T23" fmla="*/ 145 h 207"/>
                <a:gd name="T24" fmla="*/ 110 w 206"/>
                <a:gd name="T25" fmla="*/ 110 h 207"/>
                <a:gd name="T26" fmla="*/ 143 w 206"/>
                <a:gd name="T27" fmla="*/ 139 h 207"/>
                <a:gd name="T28" fmla="*/ 110 w 206"/>
                <a:gd name="T29" fmla="*/ 96 h 207"/>
                <a:gd name="T30" fmla="*/ 143 w 206"/>
                <a:gd name="T31" fmla="*/ 68 h 207"/>
                <a:gd name="T32" fmla="*/ 110 w 206"/>
                <a:gd name="T33" fmla="*/ 96 h 207"/>
                <a:gd name="T34" fmla="*/ 110 w 206"/>
                <a:gd name="T35" fmla="*/ 20 h 207"/>
                <a:gd name="T36" fmla="*/ 110 w 206"/>
                <a:gd name="T37" fmla="*/ 62 h 207"/>
                <a:gd name="T38" fmla="*/ 67 w 206"/>
                <a:gd name="T39" fmla="*/ 55 h 207"/>
                <a:gd name="T40" fmla="*/ 96 w 206"/>
                <a:gd name="T41" fmla="*/ 62 h 207"/>
                <a:gd name="T42" fmla="*/ 96 w 206"/>
                <a:gd name="T43" fmla="*/ 96 h 207"/>
                <a:gd name="T44" fmla="*/ 62 w 206"/>
                <a:gd name="T45" fmla="*/ 68 h 207"/>
                <a:gd name="T46" fmla="*/ 96 w 206"/>
                <a:gd name="T47" fmla="*/ 110 h 207"/>
                <a:gd name="T48" fmla="*/ 62 w 206"/>
                <a:gd name="T49" fmla="*/ 139 h 207"/>
                <a:gd name="T50" fmla="*/ 96 w 206"/>
                <a:gd name="T51" fmla="*/ 110 h 207"/>
                <a:gd name="T52" fmla="*/ 96 w 206"/>
                <a:gd name="T53" fmla="*/ 187 h 207"/>
                <a:gd name="T54" fmla="*/ 96 w 206"/>
                <a:gd name="T55" fmla="*/ 145 h 207"/>
                <a:gd name="T56" fmla="*/ 42 w 206"/>
                <a:gd name="T57" fmla="*/ 169 h 207"/>
                <a:gd name="T58" fmla="*/ 75 w 206"/>
                <a:gd name="T59" fmla="*/ 188 h 207"/>
                <a:gd name="T60" fmla="*/ 163 w 206"/>
                <a:gd name="T61" fmla="*/ 169 h 207"/>
                <a:gd name="T62" fmla="*/ 151 w 206"/>
                <a:gd name="T63" fmla="*/ 159 h 207"/>
                <a:gd name="T64" fmla="*/ 130 w 206"/>
                <a:gd name="T65" fmla="*/ 19 h 207"/>
                <a:gd name="T66" fmla="*/ 151 w 206"/>
                <a:gd name="T67" fmla="*/ 48 h 207"/>
                <a:gd name="T68" fmla="*/ 42 w 206"/>
                <a:gd name="T69" fmla="*/ 38 h 207"/>
                <a:gd name="T70" fmla="*/ 55 w 206"/>
                <a:gd name="T71" fmla="*/ 48 h 207"/>
                <a:gd name="T72" fmla="*/ 49 w 206"/>
                <a:gd name="T73" fmla="*/ 145 h 207"/>
                <a:gd name="T74" fmla="*/ 14 w 206"/>
                <a:gd name="T75" fmla="*/ 1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6" h="207">
                  <a:moveTo>
                    <a:pt x="103" y="207"/>
                  </a:moveTo>
                  <a:cubicBezTo>
                    <a:pt x="159" y="207"/>
                    <a:pt x="206" y="160"/>
                    <a:pt x="206" y="103"/>
                  </a:cubicBezTo>
                  <a:cubicBezTo>
                    <a:pt x="206" y="47"/>
                    <a:pt x="159" y="0"/>
                    <a:pt x="103" y="0"/>
                  </a:cubicBezTo>
                  <a:cubicBezTo>
                    <a:pt x="46" y="0"/>
                    <a:pt x="0" y="47"/>
                    <a:pt x="0" y="103"/>
                  </a:cubicBezTo>
                  <a:cubicBezTo>
                    <a:pt x="0" y="160"/>
                    <a:pt x="46" y="207"/>
                    <a:pt x="103" y="207"/>
                  </a:cubicBezTo>
                  <a:close/>
                  <a:moveTo>
                    <a:pt x="32" y="49"/>
                  </a:moveTo>
                  <a:cubicBezTo>
                    <a:pt x="38" y="54"/>
                    <a:pt x="43" y="58"/>
                    <a:pt x="49" y="62"/>
                  </a:cubicBezTo>
                  <a:cubicBezTo>
                    <a:pt x="46" y="73"/>
                    <a:pt x="43" y="84"/>
                    <a:pt x="43" y="96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79"/>
                    <a:pt x="22" y="62"/>
                    <a:pt x="32" y="49"/>
                  </a:cubicBezTo>
                  <a:close/>
                  <a:moveTo>
                    <a:pt x="191" y="96"/>
                  </a:moveTo>
                  <a:cubicBezTo>
                    <a:pt x="163" y="96"/>
                    <a:pt x="163" y="96"/>
                    <a:pt x="163" y="96"/>
                  </a:cubicBezTo>
                  <a:cubicBezTo>
                    <a:pt x="162" y="84"/>
                    <a:pt x="160" y="73"/>
                    <a:pt x="156" y="62"/>
                  </a:cubicBezTo>
                  <a:cubicBezTo>
                    <a:pt x="162" y="58"/>
                    <a:pt x="168" y="54"/>
                    <a:pt x="173" y="49"/>
                  </a:cubicBezTo>
                  <a:cubicBezTo>
                    <a:pt x="183" y="62"/>
                    <a:pt x="190" y="79"/>
                    <a:pt x="191" y="96"/>
                  </a:cubicBezTo>
                  <a:close/>
                  <a:moveTo>
                    <a:pt x="173" y="158"/>
                  </a:moveTo>
                  <a:cubicBezTo>
                    <a:pt x="168" y="153"/>
                    <a:pt x="162" y="149"/>
                    <a:pt x="156" y="145"/>
                  </a:cubicBezTo>
                  <a:cubicBezTo>
                    <a:pt x="160" y="134"/>
                    <a:pt x="162" y="123"/>
                    <a:pt x="163" y="110"/>
                  </a:cubicBezTo>
                  <a:cubicBezTo>
                    <a:pt x="191" y="110"/>
                    <a:pt x="191" y="110"/>
                    <a:pt x="191" y="110"/>
                  </a:cubicBezTo>
                  <a:cubicBezTo>
                    <a:pt x="190" y="128"/>
                    <a:pt x="183" y="145"/>
                    <a:pt x="173" y="158"/>
                  </a:cubicBezTo>
                  <a:close/>
                  <a:moveTo>
                    <a:pt x="110" y="145"/>
                  </a:moveTo>
                  <a:cubicBezTo>
                    <a:pt x="120" y="146"/>
                    <a:pt x="129" y="148"/>
                    <a:pt x="138" y="152"/>
                  </a:cubicBezTo>
                  <a:cubicBezTo>
                    <a:pt x="132" y="167"/>
                    <a:pt x="122" y="179"/>
                    <a:pt x="110" y="187"/>
                  </a:cubicBezTo>
                  <a:lnTo>
                    <a:pt x="110" y="145"/>
                  </a:lnTo>
                  <a:close/>
                  <a:moveTo>
                    <a:pt x="110" y="131"/>
                  </a:moveTo>
                  <a:cubicBezTo>
                    <a:pt x="110" y="110"/>
                    <a:pt x="110" y="110"/>
                    <a:pt x="11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20"/>
                    <a:pt x="146" y="130"/>
                    <a:pt x="143" y="139"/>
                  </a:cubicBezTo>
                  <a:cubicBezTo>
                    <a:pt x="133" y="134"/>
                    <a:pt x="121" y="132"/>
                    <a:pt x="110" y="131"/>
                  </a:cubicBezTo>
                  <a:close/>
                  <a:moveTo>
                    <a:pt x="110" y="96"/>
                  </a:moveTo>
                  <a:cubicBezTo>
                    <a:pt x="110" y="76"/>
                    <a:pt x="110" y="76"/>
                    <a:pt x="110" y="76"/>
                  </a:cubicBezTo>
                  <a:cubicBezTo>
                    <a:pt x="121" y="75"/>
                    <a:pt x="133" y="73"/>
                    <a:pt x="143" y="68"/>
                  </a:cubicBezTo>
                  <a:cubicBezTo>
                    <a:pt x="146" y="77"/>
                    <a:pt x="148" y="87"/>
                    <a:pt x="149" y="96"/>
                  </a:cubicBezTo>
                  <a:lnTo>
                    <a:pt x="110" y="96"/>
                  </a:lnTo>
                  <a:close/>
                  <a:moveTo>
                    <a:pt x="110" y="62"/>
                  </a:moveTo>
                  <a:cubicBezTo>
                    <a:pt x="110" y="20"/>
                    <a:pt x="110" y="20"/>
                    <a:pt x="110" y="20"/>
                  </a:cubicBezTo>
                  <a:cubicBezTo>
                    <a:pt x="122" y="28"/>
                    <a:pt x="132" y="40"/>
                    <a:pt x="138" y="55"/>
                  </a:cubicBezTo>
                  <a:cubicBezTo>
                    <a:pt x="129" y="59"/>
                    <a:pt x="120" y="61"/>
                    <a:pt x="110" y="62"/>
                  </a:cubicBezTo>
                  <a:close/>
                  <a:moveTo>
                    <a:pt x="96" y="62"/>
                  </a:moveTo>
                  <a:cubicBezTo>
                    <a:pt x="86" y="61"/>
                    <a:pt x="76" y="59"/>
                    <a:pt x="67" y="55"/>
                  </a:cubicBezTo>
                  <a:cubicBezTo>
                    <a:pt x="74" y="40"/>
                    <a:pt x="84" y="28"/>
                    <a:pt x="96" y="20"/>
                  </a:cubicBezTo>
                  <a:lnTo>
                    <a:pt x="96" y="62"/>
                  </a:lnTo>
                  <a:close/>
                  <a:moveTo>
                    <a:pt x="96" y="7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87"/>
                    <a:pt x="59" y="77"/>
                    <a:pt x="62" y="68"/>
                  </a:cubicBezTo>
                  <a:cubicBezTo>
                    <a:pt x="72" y="73"/>
                    <a:pt x="84" y="75"/>
                    <a:pt x="96" y="76"/>
                  </a:cubicBezTo>
                  <a:close/>
                  <a:moveTo>
                    <a:pt x="96" y="110"/>
                  </a:moveTo>
                  <a:cubicBezTo>
                    <a:pt x="96" y="131"/>
                    <a:pt x="96" y="131"/>
                    <a:pt x="96" y="131"/>
                  </a:cubicBezTo>
                  <a:cubicBezTo>
                    <a:pt x="84" y="132"/>
                    <a:pt x="72" y="134"/>
                    <a:pt x="62" y="139"/>
                  </a:cubicBezTo>
                  <a:cubicBezTo>
                    <a:pt x="59" y="130"/>
                    <a:pt x="57" y="120"/>
                    <a:pt x="57" y="110"/>
                  </a:cubicBezTo>
                  <a:lnTo>
                    <a:pt x="96" y="110"/>
                  </a:lnTo>
                  <a:close/>
                  <a:moveTo>
                    <a:pt x="96" y="145"/>
                  </a:moveTo>
                  <a:cubicBezTo>
                    <a:pt x="96" y="187"/>
                    <a:pt x="96" y="187"/>
                    <a:pt x="96" y="187"/>
                  </a:cubicBezTo>
                  <a:cubicBezTo>
                    <a:pt x="84" y="179"/>
                    <a:pt x="74" y="167"/>
                    <a:pt x="67" y="152"/>
                  </a:cubicBezTo>
                  <a:cubicBezTo>
                    <a:pt x="76" y="148"/>
                    <a:pt x="86" y="146"/>
                    <a:pt x="96" y="145"/>
                  </a:cubicBezTo>
                  <a:close/>
                  <a:moveTo>
                    <a:pt x="75" y="188"/>
                  </a:moveTo>
                  <a:cubicBezTo>
                    <a:pt x="63" y="184"/>
                    <a:pt x="51" y="177"/>
                    <a:pt x="42" y="169"/>
                  </a:cubicBezTo>
                  <a:cubicBezTo>
                    <a:pt x="46" y="165"/>
                    <a:pt x="50" y="161"/>
                    <a:pt x="55" y="159"/>
                  </a:cubicBezTo>
                  <a:cubicBezTo>
                    <a:pt x="60" y="170"/>
                    <a:pt x="67" y="180"/>
                    <a:pt x="75" y="188"/>
                  </a:cubicBezTo>
                  <a:close/>
                  <a:moveTo>
                    <a:pt x="151" y="159"/>
                  </a:moveTo>
                  <a:cubicBezTo>
                    <a:pt x="155" y="161"/>
                    <a:pt x="159" y="165"/>
                    <a:pt x="163" y="169"/>
                  </a:cubicBezTo>
                  <a:cubicBezTo>
                    <a:pt x="154" y="177"/>
                    <a:pt x="143" y="184"/>
                    <a:pt x="130" y="188"/>
                  </a:cubicBezTo>
                  <a:cubicBezTo>
                    <a:pt x="138" y="180"/>
                    <a:pt x="145" y="170"/>
                    <a:pt x="151" y="159"/>
                  </a:cubicBezTo>
                  <a:close/>
                  <a:moveTo>
                    <a:pt x="151" y="48"/>
                  </a:moveTo>
                  <a:cubicBezTo>
                    <a:pt x="145" y="37"/>
                    <a:pt x="138" y="27"/>
                    <a:pt x="130" y="19"/>
                  </a:cubicBezTo>
                  <a:cubicBezTo>
                    <a:pt x="143" y="23"/>
                    <a:pt x="154" y="30"/>
                    <a:pt x="163" y="38"/>
                  </a:cubicBezTo>
                  <a:cubicBezTo>
                    <a:pt x="159" y="42"/>
                    <a:pt x="155" y="45"/>
                    <a:pt x="151" y="48"/>
                  </a:cubicBezTo>
                  <a:close/>
                  <a:moveTo>
                    <a:pt x="55" y="48"/>
                  </a:moveTo>
                  <a:cubicBezTo>
                    <a:pt x="50" y="45"/>
                    <a:pt x="46" y="42"/>
                    <a:pt x="42" y="38"/>
                  </a:cubicBezTo>
                  <a:cubicBezTo>
                    <a:pt x="51" y="30"/>
                    <a:pt x="63" y="23"/>
                    <a:pt x="75" y="19"/>
                  </a:cubicBezTo>
                  <a:cubicBezTo>
                    <a:pt x="67" y="27"/>
                    <a:pt x="60" y="37"/>
                    <a:pt x="55" y="48"/>
                  </a:cubicBezTo>
                  <a:close/>
                  <a:moveTo>
                    <a:pt x="43" y="110"/>
                  </a:moveTo>
                  <a:cubicBezTo>
                    <a:pt x="43" y="123"/>
                    <a:pt x="46" y="134"/>
                    <a:pt x="49" y="145"/>
                  </a:cubicBezTo>
                  <a:cubicBezTo>
                    <a:pt x="43" y="149"/>
                    <a:pt x="38" y="153"/>
                    <a:pt x="32" y="158"/>
                  </a:cubicBezTo>
                  <a:cubicBezTo>
                    <a:pt x="22" y="145"/>
                    <a:pt x="15" y="128"/>
                    <a:pt x="14" y="110"/>
                  </a:cubicBezTo>
                  <a:lnTo>
                    <a:pt x="43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5" name="Freeform 546">
              <a:extLst>
                <a:ext uri="{FF2B5EF4-FFF2-40B4-BE49-F238E27FC236}">
                  <a16:creationId xmlns:a16="http://schemas.microsoft.com/office/drawing/2014/main" id="{6D788962-8F09-4670-9C03-AA8464EBA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3843" y="2942647"/>
              <a:ext cx="536651" cy="564650"/>
            </a:xfrm>
            <a:custGeom>
              <a:avLst/>
              <a:gdLst>
                <a:gd name="T0" fmla="*/ 326 w 369"/>
                <a:gd name="T1" fmla="*/ 155 h 388"/>
                <a:gd name="T2" fmla="*/ 163 w 369"/>
                <a:gd name="T3" fmla="*/ 0 h 388"/>
                <a:gd name="T4" fmla="*/ 0 w 369"/>
                <a:gd name="T5" fmla="*/ 163 h 388"/>
                <a:gd name="T6" fmla="*/ 39 w 369"/>
                <a:gd name="T7" fmla="*/ 269 h 388"/>
                <a:gd name="T8" fmla="*/ 39 w 369"/>
                <a:gd name="T9" fmla="*/ 381 h 388"/>
                <a:gd name="T10" fmla="*/ 46 w 369"/>
                <a:gd name="T11" fmla="*/ 388 h 388"/>
                <a:gd name="T12" fmla="*/ 53 w 369"/>
                <a:gd name="T13" fmla="*/ 381 h 388"/>
                <a:gd name="T14" fmla="*/ 53 w 369"/>
                <a:gd name="T15" fmla="*/ 267 h 388"/>
                <a:gd name="T16" fmla="*/ 51 w 369"/>
                <a:gd name="T17" fmla="*/ 262 h 388"/>
                <a:gd name="T18" fmla="*/ 14 w 369"/>
                <a:gd name="T19" fmla="*/ 163 h 388"/>
                <a:gd name="T20" fmla="*/ 163 w 369"/>
                <a:gd name="T21" fmla="*/ 14 h 388"/>
                <a:gd name="T22" fmla="*/ 313 w 369"/>
                <a:gd name="T23" fmla="*/ 157 h 388"/>
                <a:gd name="T24" fmla="*/ 313 w 369"/>
                <a:gd name="T25" fmla="*/ 159 h 388"/>
                <a:gd name="T26" fmla="*/ 351 w 369"/>
                <a:gd name="T27" fmla="*/ 244 h 388"/>
                <a:gd name="T28" fmla="*/ 320 w 369"/>
                <a:gd name="T29" fmla="*/ 244 h 388"/>
                <a:gd name="T30" fmla="*/ 313 w 369"/>
                <a:gd name="T31" fmla="*/ 251 h 388"/>
                <a:gd name="T32" fmla="*/ 313 w 369"/>
                <a:gd name="T33" fmla="*/ 290 h 388"/>
                <a:gd name="T34" fmla="*/ 257 w 369"/>
                <a:gd name="T35" fmla="*/ 345 h 388"/>
                <a:gd name="T36" fmla="*/ 232 w 369"/>
                <a:gd name="T37" fmla="*/ 345 h 388"/>
                <a:gd name="T38" fmla="*/ 225 w 369"/>
                <a:gd name="T39" fmla="*/ 352 h 388"/>
                <a:gd name="T40" fmla="*/ 225 w 369"/>
                <a:gd name="T41" fmla="*/ 381 h 388"/>
                <a:gd name="T42" fmla="*/ 232 w 369"/>
                <a:gd name="T43" fmla="*/ 388 h 388"/>
                <a:gd name="T44" fmla="*/ 239 w 369"/>
                <a:gd name="T45" fmla="*/ 381 h 388"/>
                <a:gd name="T46" fmla="*/ 239 w 369"/>
                <a:gd name="T47" fmla="*/ 359 h 388"/>
                <a:gd name="T48" fmla="*/ 257 w 369"/>
                <a:gd name="T49" fmla="*/ 359 h 388"/>
                <a:gd name="T50" fmla="*/ 327 w 369"/>
                <a:gd name="T51" fmla="*/ 290 h 388"/>
                <a:gd name="T52" fmla="*/ 327 w 369"/>
                <a:gd name="T53" fmla="*/ 258 h 388"/>
                <a:gd name="T54" fmla="*/ 362 w 369"/>
                <a:gd name="T55" fmla="*/ 258 h 388"/>
                <a:gd name="T56" fmla="*/ 368 w 369"/>
                <a:gd name="T57" fmla="*/ 255 h 388"/>
                <a:gd name="T58" fmla="*/ 368 w 369"/>
                <a:gd name="T59" fmla="*/ 248 h 388"/>
                <a:gd name="T60" fmla="*/ 326 w 369"/>
                <a:gd name="T61" fmla="*/ 15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9" h="388">
                  <a:moveTo>
                    <a:pt x="326" y="155"/>
                  </a:moveTo>
                  <a:cubicBezTo>
                    <a:pt x="322" y="68"/>
                    <a:pt x="250" y="0"/>
                    <a:pt x="163" y="0"/>
                  </a:cubicBezTo>
                  <a:cubicBezTo>
                    <a:pt x="73" y="0"/>
                    <a:pt x="0" y="73"/>
                    <a:pt x="0" y="163"/>
                  </a:cubicBezTo>
                  <a:cubicBezTo>
                    <a:pt x="0" y="202"/>
                    <a:pt x="13" y="240"/>
                    <a:pt x="39" y="269"/>
                  </a:cubicBezTo>
                  <a:cubicBezTo>
                    <a:pt x="39" y="381"/>
                    <a:pt x="39" y="381"/>
                    <a:pt x="39" y="381"/>
                  </a:cubicBezTo>
                  <a:cubicBezTo>
                    <a:pt x="39" y="385"/>
                    <a:pt x="42" y="388"/>
                    <a:pt x="46" y="388"/>
                  </a:cubicBezTo>
                  <a:cubicBezTo>
                    <a:pt x="50" y="388"/>
                    <a:pt x="53" y="385"/>
                    <a:pt x="53" y="381"/>
                  </a:cubicBezTo>
                  <a:cubicBezTo>
                    <a:pt x="53" y="267"/>
                    <a:pt x="53" y="267"/>
                    <a:pt x="53" y="267"/>
                  </a:cubicBezTo>
                  <a:cubicBezTo>
                    <a:pt x="53" y="265"/>
                    <a:pt x="52" y="263"/>
                    <a:pt x="51" y="262"/>
                  </a:cubicBezTo>
                  <a:cubicBezTo>
                    <a:pt x="27" y="235"/>
                    <a:pt x="14" y="200"/>
                    <a:pt x="14" y="163"/>
                  </a:cubicBezTo>
                  <a:cubicBezTo>
                    <a:pt x="14" y="81"/>
                    <a:pt x="81" y="14"/>
                    <a:pt x="163" y="14"/>
                  </a:cubicBezTo>
                  <a:cubicBezTo>
                    <a:pt x="243" y="14"/>
                    <a:pt x="309" y="77"/>
                    <a:pt x="313" y="157"/>
                  </a:cubicBezTo>
                  <a:cubicBezTo>
                    <a:pt x="313" y="157"/>
                    <a:pt x="313" y="158"/>
                    <a:pt x="313" y="159"/>
                  </a:cubicBezTo>
                  <a:cubicBezTo>
                    <a:pt x="351" y="244"/>
                    <a:pt x="351" y="244"/>
                    <a:pt x="351" y="244"/>
                  </a:cubicBezTo>
                  <a:cubicBezTo>
                    <a:pt x="320" y="244"/>
                    <a:pt x="320" y="244"/>
                    <a:pt x="320" y="244"/>
                  </a:cubicBezTo>
                  <a:cubicBezTo>
                    <a:pt x="316" y="244"/>
                    <a:pt x="313" y="247"/>
                    <a:pt x="313" y="251"/>
                  </a:cubicBezTo>
                  <a:cubicBezTo>
                    <a:pt x="313" y="290"/>
                    <a:pt x="313" y="290"/>
                    <a:pt x="313" y="290"/>
                  </a:cubicBezTo>
                  <a:cubicBezTo>
                    <a:pt x="313" y="320"/>
                    <a:pt x="288" y="345"/>
                    <a:pt x="257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229" y="345"/>
                    <a:pt x="225" y="348"/>
                    <a:pt x="225" y="352"/>
                  </a:cubicBezTo>
                  <a:cubicBezTo>
                    <a:pt x="225" y="381"/>
                    <a:pt x="225" y="381"/>
                    <a:pt x="225" y="381"/>
                  </a:cubicBezTo>
                  <a:cubicBezTo>
                    <a:pt x="225" y="385"/>
                    <a:pt x="229" y="388"/>
                    <a:pt x="232" y="388"/>
                  </a:cubicBezTo>
                  <a:cubicBezTo>
                    <a:pt x="236" y="388"/>
                    <a:pt x="239" y="385"/>
                    <a:pt x="239" y="381"/>
                  </a:cubicBezTo>
                  <a:cubicBezTo>
                    <a:pt x="239" y="359"/>
                    <a:pt x="239" y="359"/>
                    <a:pt x="239" y="359"/>
                  </a:cubicBezTo>
                  <a:cubicBezTo>
                    <a:pt x="257" y="359"/>
                    <a:pt x="257" y="359"/>
                    <a:pt x="257" y="359"/>
                  </a:cubicBezTo>
                  <a:cubicBezTo>
                    <a:pt x="296" y="359"/>
                    <a:pt x="327" y="328"/>
                    <a:pt x="327" y="290"/>
                  </a:cubicBezTo>
                  <a:cubicBezTo>
                    <a:pt x="327" y="258"/>
                    <a:pt x="327" y="258"/>
                    <a:pt x="327" y="258"/>
                  </a:cubicBezTo>
                  <a:cubicBezTo>
                    <a:pt x="362" y="258"/>
                    <a:pt x="362" y="258"/>
                    <a:pt x="362" y="258"/>
                  </a:cubicBezTo>
                  <a:cubicBezTo>
                    <a:pt x="364" y="258"/>
                    <a:pt x="366" y="257"/>
                    <a:pt x="368" y="255"/>
                  </a:cubicBezTo>
                  <a:cubicBezTo>
                    <a:pt x="369" y="253"/>
                    <a:pt x="369" y="250"/>
                    <a:pt x="368" y="248"/>
                  </a:cubicBezTo>
                  <a:lnTo>
                    <a:pt x="326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6" name="Freeform 547">
              <a:extLst>
                <a:ext uri="{FF2B5EF4-FFF2-40B4-BE49-F238E27FC236}">
                  <a16:creationId xmlns:a16="http://schemas.microsoft.com/office/drawing/2014/main" id="{F63B7AA1-53AC-417D-AB0A-BB4811296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5842" y="2981846"/>
              <a:ext cx="387322" cy="388255"/>
            </a:xfrm>
            <a:custGeom>
              <a:avLst/>
              <a:gdLst>
                <a:gd name="T0" fmla="*/ 0 w 266"/>
                <a:gd name="T1" fmla="*/ 133 h 267"/>
                <a:gd name="T2" fmla="*/ 133 w 266"/>
                <a:gd name="T3" fmla="*/ 267 h 267"/>
                <a:gd name="T4" fmla="*/ 266 w 266"/>
                <a:gd name="T5" fmla="*/ 133 h 267"/>
                <a:gd name="T6" fmla="*/ 133 w 266"/>
                <a:gd name="T7" fmla="*/ 0 h 267"/>
                <a:gd name="T8" fmla="*/ 124 w 266"/>
                <a:gd name="T9" fmla="*/ 1 h 267"/>
                <a:gd name="T10" fmla="*/ 118 w 266"/>
                <a:gd name="T11" fmla="*/ 8 h 267"/>
                <a:gd name="T12" fmla="*/ 125 w 266"/>
                <a:gd name="T13" fmla="*/ 15 h 267"/>
                <a:gd name="T14" fmla="*/ 125 w 266"/>
                <a:gd name="T15" fmla="*/ 15 h 267"/>
                <a:gd name="T16" fmla="*/ 133 w 266"/>
                <a:gd name="T17" fmla="*/ 14 h 267"/>
                <a:gd name="T18" fmla="*/ 252 w 266"/>
                <a:gd name="T19" fmla="*/ 133 h 267"/>
                <a:gd name="T20" fmla="*/ 133 w 266"/>
                <a:gd name="T21" fmla="*/ 253 h 267"/>
                <a:gd name="T22" fmla="*/ 14 w 266"/>
                <a:gd name="T23" fmla="*/ 133 h 267"/>
                <a:gd name="T24" fmla="*/ 7 w 266"/>
                <a:gd name="T25" fmla="*/ 126 h 267"/>
                <a:gd name="T26" fmla="*/ 0 w 266"/>
                <a:gd name="T2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67">
                  <a:moveTo>
                    <a:pt x="0" y="133"/>
                  </a:moveTo>
                  <a:cubicBezTo>
                    <a:pt x="0" y="207"/>
                    <a:pt x="59" y="267"/>
                    <a:pt x="133" y="267"/>
                  </a:cubicBezTo>
                  <a:cubicBezTo>
                    <a:pt x="206" y="267"/>
                    <a:pt x="266" y="207"/>
                    <a:pt x="266" y="133"/>
                  </a:cubicBezTo>
                  <a:cubicBezTo>
                    <a:pt x="266" y="60"/>
                    <a:pt x="206" y="0"/>
                    <a:pt x="133" y="0"/>
                  </a:cubicBezTo>
                  <a:cubicBezTo>
                    <a:pt x="130" y="0"/>
                    <a:pt x="127" y="0"/>
                    <a:pt x="124" y="1"/>
                  </a:cubicBezTo>
                  <a:cubicBezTo>
                    <a:pt x="120" y="1"/>
                    <a:pt x="117" y="4"/>
                    <a:pt x="118" y="8"/>
                  </a:cubicBezTo>
                  <a:cubicBezTo>
                    <a:pt x="118" y="12"/>
                    <a:pt x="121" y="15"/>
                    <a:pt x="125" y="15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8" y="14"/>
                    <a:pt x="130" y="14"/>
                    <a:pt x="133" y="14"/>
                  </a:cubicBezTo>
                  <a:cubicBezTo>
                    <a:pt x="198" y="14"/>
                    <a:pt x="252" y="68"/>
                    <a:pt x="252" y="133"/>
                  </a:cubicBezTo>
                  <a:cubicBezTo>
                    <a:pt x="252" y="199"/>
                    <a:pt x="198" y="253"/>
                    <a:pt x="133" y="253"/>
                  </a:cubicBezTo>
                  <a:cubicBezTo>
                    <a:pt x="67" y="253"/>
                    <a:pt x="14" y="199"/>
                    <a:pt x="14" y="133"/>
                  </a:cubicBezTo>
                  <a:cubicBezTo>
                    <a:pt x="14" y="130"/>
                    <a:pt x="10" y="126"/>
                    <a:pt x="7" y="126"/>
                  </a:cubicBezTo>
                  <a:cubicBezTo>
                    <a:pt x="3" y="126"/>
                    <a:pt x="0" y="130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7" name="Freeform 548">
              <a:extLst>
                <a:ext uri="{FF2B5EF4-FFF2-40B4-BE49-F238E27FC236}">
                  <a16:creationId xmlns:a16="http://schemas.microsoft.com/office/drawing/2014/main" id="{73387123-835A-4C9C-A3C3-A5B69C39C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0240" y="3017312"/>
              <a:ext cx="31732" cy="28932"/>
            </a:xfrm>
            <a:custGeom>
              <a:avLst/>
              <a:gdLst>
                <a:gd name="T0" fmla="*/ 12 w 22"/>
                <a:gd name="T1" fmla="*/ 18 h 20"/>
                <a:gd name="T2" fmla="*/ 18 w 22"/>
                <a:gd name="T3" fmla="*/ 14 h 20"/>
                <a:gd name="T4" fmla="*/ 20 w 22"/>
                <a:gd name="T5" fmla="*/ 4 h 20"/>
                <a:gd name="T6" fmla="*/ 10 w 22"/>
                <a:gd name="T7" fmla="*/ 2 h 20"/>
                <a:gd name="T8" fmla="*/ 3 w 22"/>
                <a:gd name="T9" fmla="*/ 7 h 20"/>
                <a:gd name="T10" fmla="*/ 2 w 22"/>
                <a:gd name="T11" fmla="*/ 17 h 20"/>
                <a:gd name="T12" fmla="*/ 8 w 22"/>
                <a:gd name="T13" fmla="*/ 20 h 20"/>
                <a:gd name="T14" fmla="*/ 12 w 22"/>
                <a:gd name="T15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0">
                  <a:moveTo>
                    <a:pt x="12" y="18"/>
                  </a:moveTo>
                  <a:cubicBezTo>
                    <a:pt x="14" y="17"/>
                    <a:pt x="16" y="15"/>
                    <a:pt x="18" y="14"/>
                  </a:cubicBezTo>
                  <a:cubicBezTo>
                    <a:pt x="21" y="11"/>
                    <a:pt x="22" y="7"/>
                    <a:pt x="20" y="4"/>
                  </a:cubicBezTo>
                  <a:cubicBezTo>
                    <a:pt x="17" y="1"/>
                    <a:pt x="13" y="0"/>
                    <a:pt x="10" y="2"/>
                  </a:cubicBezTo>
                  <a:cubicBezTo>
                    <a:pt x="7" y="4"/>
                    <a:pt x="5" y="6"/>
                    <a:pt x="3" y="7"/>
                  </a:cubicBezTo>
                  <a:cubicBezTo>
                    <a:pt x="0" y="10"/>
                    <a:pt x="0" y="14"/>
                    <a:pt x="2" y="17"/>
                  </a:cubicBezTo>
                  <a:cubicBezTo>
                    <a:pt x="4" y="19"/>
                    <a:pt x="6" y="20"/>
                    <a:pt x="8" y="20"/>
                  </a:cubicBezTo>
                  <a:cubicBezTo>
                    <a:pt x="9" y="20"/>
                    <a:pt x="11" y="19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8" name="Freeform 549">
              <a:extLst>
                <a:ext uri="{FF2B5EF4-FFF2-40B4-BE49-F238E27FC236}">
                  <a16:creationId xmlns:a16="http://schemas.microsoft.com/office/drawing/2014/main" id="{C641815D-803B-438D-BF89-14739C999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9705" y="2991179"/>
              <a:ext cx="32666" cy="24266"/>
            </a:xfrm>
            <a:custGeom>
              <a:avLst/>
              <a:gdLst>
                <a:gd name="T0" fmla="*/ 8 w 23"/>
                <a:gd name="T1" fmla="*/ 17 h 17"/>
                <a:gd name="T2" fmla="*/ 10 w 23"/>
                <a:gd name="T3" fmla="*/ 17 h 17"/>
                <a:gd name="T4" fmla="*/ 17 w 23"/>
                <a:gd name="T5" fmla="*/ 14 h 17"/>
                <a:gd name="T6" fmla="*/ 22 w 23"/>
                <a:gd name="T7" fmla="*/ 5 h 17"/>
                <a:gd name="T8" fmla="*/ 13 w 23"/>
                <a:gd name="T9" fmla="*/ 1 h 17"/>
                <a:gd name="T10" fmla="*/ 5 w 23"/>
                <a:gd name="T11" fmla="*/ 4 h 17"/>
                <a:gd name="T12" fmla="*/ 1 w 23"/>
                <a:gd name="T13" fmla="*/ 13 h 17"/>
                <a:gd name="T14" fmla="*/ 8 w 2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7">
                  <a:moveTo>
                    <a:pt x="8" y="17"/>
                  </a:moveTo>
                  <a:cubicBezTo>
                    <a:pt x="9" y="17"/>
                    <a:pt x="10" y="17"/>
                    <a:pt x="10" y="17"/>
                  </a:cubicBezTo>
                  <a:cubicBezTo>
                    <a:pt x="13" y="16"/>
                    <a:pt x="15" y="15"/>
                    <a:pt x="17" y="14"/>
                  </a:cubicBezTo>
                  <a:cubicBezTo>
                    <a:pt x="21" y="13"/>
                    <a:pt x="23" y="9"/>
                    <a:pt x="22" y="5"/>
                  </a:cubicBezTo>
                  <a:cubicBezTo>
                    <a:pt x="21" y="2"/>
                    <a:pt x="17" y="0"/>
                    <a:pt x="13" y="1"/>
                  </a:cubicBezTo>
                  <a:cubicBezTo>
                    <a:pt x="10" y="2"/>
                    <a:pt x="8" y="3"/>
                    <a:pt x="5" y="4"/>
                  </a:cubicBezTo>
                  <a:cubicBezTo>
                    <a:pt x="2" y="5"/>
                    <a:pt x="0" y="9"/>
                    <a:pt x="1" y="13"/>
                  </a:cubicBezTo>
                  <a:cubicBezTo>
                    <a:pt x="2" y="16"/>
                    <a:pt x="5" y="17"/>
                    <a:pt x="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9" name="Freeform 550">
              <a:extLst>
                <a:ext uri="{FF2B5EF4-FFF2-40B4-BE49-F238E27FC236}">
                  <a16:creationId xmlns:a16="http://schemas.microsoft.com/office/drawing/2014/main" id="{EADF8003-911D-473D-84D8-9DD53C6A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8642" y="3110642"/>
              <a:ext cx="26133" cy="32666"/>
            </a:xfrm>
            <a:custGeom>
              <a:avLst/>
              <a:gdLst>
                <a:gd name="T0" fmla="*/ 12 w 18"/>
                <a:gd name="T1" fmla="*/ 1 h 23"/>
                <a:gd name="T2" fmla="*/ 4 w 18"/>
                <a:gd name="T3" fmla="*/ 6 h 23"/>
                <a:gd name="T4" fmla="*/ 1 w 18"/>
                <a:gd name="T5" fmla="*/ 14 h 23"/>
                <a:gd name="T6" fmla="*/ 6 w 18"/>
                <a:gd name="T7" fmla="*/ 22 h 23"/>
                <a:gd name="T8" fmla="*/ 8 w 18"/>
                <a:gd name="T9" fmla="*/ 23 h 23"/>
                <a:gd name="T10" fmla="*/ 15 w 18"/>
                <a:gd name="T11" fmla="*/ 17 h 23"/>
                <a:gd name="T12" fmla="*/ 17 w 18"/>
                <a:gd name="T13" fmla="*/ 10 h 23"/>
                <a:gd name="T14" fmla="*/ 12 w 18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3">
                  <a:moveTo>
                    <a:pt x="12" y="1"/>
                  </a:moveTo>
                  <a:cubicBezTo>
                    <a:pt x="9" y="0"/>
                    <a:pt x="5" y="2"/>
                    <a:pt x="4" y="6"/>
                  </a:cubicBezTo>
                  <a:cubicBezTo>
                    <a:pt x="3" y="8"/>
                    <a:pt x="2" y="11"/>
                    <a:pt x="1" y="14"/>
                  </a:cubicBezTo>
                  <a:cubicBezTo>
                    <a:pt x="0" y="18"/>
                    <a:pt x="3" y="21"/>
                    <a:pt x="6" y="22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11" y="23"/>
                    <a:pt x="14" y="20"/>
                    <a:pt x="15" y="17"/>
                  </a:cubicBezTo>
                  <a:cubicBezTo>
                    <a:pt x="15" y="15"/>
                    <a:pt x="16" y="12"/>
                    <a:pt x="17" y="10"/>
                  </a:cubicBezTo>
                  <a:cubicBezTo>
                    <a:pt x="18" y="6"/>
                    <a:pt x="16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0" name="Freeform 551">
              <a:extLst>
                <a:ext uri="{FF2B5EF4-FFF2-40B4-BE49-F238E27FC236}">
                  <a16:creationId xmlns:a16="http://schemas.microsoft.com/office/drawing/2014/main" id="{87427F77-CDC5-4215-9011-5C4771757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1975" y="3057444"/>
              <a:ext cx="28932" cy="32666"/>
            </a:xfrm>
            <a:custGeom>
              <a:avLst/>
              <a:gdLst>
                <a:gd name="T0" fmla="*/ 16 w 20"/>
                <a:gd name="T1" fmla="*/ 3 h 22"/>
                <a:gd name="T2" fmla="*/ 6 w 20"/>
                <a:gd name="T3" fmla="*/ 4 h 22"/>
                <a:gd name="T4" fmla="*/ 2 w 20"/>
                <a:gd name="T5" fmla="*/ 11 h 22"/>
                <a:gd name="T6" fmla="*/ 4 w 20"/>
                <a:gd name="T7" fmla="*/ 21 h 22"/>
                <a:gd name="T8" fmla="*/ 8 w 20"/>
                <a:gd name="T9" fmla="*/ 22 h 22"/>
                <a:gd name="T10" fmla="*/ 13 w 20"/>
                <a:gd name="T11" fmla="*/ 19 h 22"/>
                <a:gd name="T12" fmla="*/ 18 w 20"/>
                <a:gd name="T13" fmla="*/ 12 h 22"/>
                <a:gd name="T14" fmla="*/ 16 w 20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2">
                  <a:moveTo>
                    <a:pt x="16" y="3"/>
                  </a:moveTo>
                  <a:cubicBezTo>
                    <a:pt x="13" y="0"/>
                    <a:pt x="9" y="1"/>
                    <a:pt x="6" y="4"/>
                  </a:cubicBezTo>
                  <a:cubicBezTo>
                    <a:pt x="5" y="6"/>
                    <a:pt x="3" y="9"/>
                    <a:pt x="2" y="11"/>
                  </a:cubicBezTo>
                  <a:cubicBezTo>
                    <a:pt x="0" y="14"/>
                    <a:pt x="1" y="19"/>
                    <a:pt x="4" y="21"/>
                  </a:cubicBezTo>
                  <a:cubicBezTo>
                    <a:pt x="5" y="22"/>
                    <a:pt x="6" y="22"/>
                    <a:pt x="8" y="22"/>
                  </a:cubicBezTo>
                  <a:cubicBezTo>
                    <a:pt x="10" y="22"/>
                    <a:pt x="12" y="21"/>
                    <a:pt x="13" y="19"/>
                  </a:cubicBezTo>
                  <a:cubicBezTo>
                    <a:pt x="15" y="16"/>
                    <a:pt x="16" y="14"/>
                    <a:pt x="18" y="12"/>
                  </a:cubicBezTo>
                  <a:cubicBezTo>
                    <a:pt x="20" y="9"/>
                    <a:pt x="19" y="5"/>
                    <a:pt x="1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45E4B455-5B6B-486E-AD7D-06A8682A6CF2}"/>
              </a:ext>
            </a:extLst>
          </p:cNvPr>
          <p:cNvCxnSpPr>
            <a:cxnSpLocks/>
          </p:cNvCxnSpPr>
          <p:nvPr/>
        </p:nvCxnSpPr>
        <p:spPr>
          <a:xfrm>
            <a:off x="2536153" y="2609678"/>
            <a:ext cx="6271298" cy="12329"/>
          </a:xfrm>
          <a:prstGeom prst="line">
            <a:avLst/>
          </a:prstGeom>
          <a:ln w="25400">
            <a:solidFill>
              <a:srgbClr val="0054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F6BC3FF-E04C-411D-A713-55ADF41D0DF8}"/>
              </a:ext>
            </a:extLst>
          </p:cNvPr>
          <p:cNvCxnSpPr/>
          <p:nvPr/>
        </p:nvCxnSpPr>
        <p:spPr>
          <a:xfrm>
            <a:off x="4638478" y="3541206"/>
            <a:ext cx="0" cy="480778"/>
          </a:xfrm>
          <a:prstGeom prst="line">
            <a:avLst/>
          </a:prstGeom>
          <a:ln>
            <a:solidFill>
              <a:srgbClr val="E2E6E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AB43AC1-225F-47B1-80EC-B9BE8FBC0203}"/>
              </a:ext>
            </a:extLst>
          </p:cNvPr>
          <p:cNvCxnSpPr/>
          <p:nvPr/>
        </p:nvCxnSpPr>
        <p:spPr>
          <a:xfrm>
            <a:off x="6667787" y="3541206"/>
            <a:ext cx="0" cy="480778"/>
          </a:xfrm>
          <a:prstGeom prst="line">
            <a:avLst/>
          </a:prstGeom>
          <a:ln>
            <a:solidFill>
              <a:srgbClr val="E2E6E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C126AF9-691E-429D-84EB-BDFF92AB394A}"/>
              </a:ext>
            </a:extLst>
          </p:cNvPr>
          <p:cNvCxnSpPr/>
          <p:nvPr/>
        </p:nvCxnSpPr>
        <p:spPr>
          <a:xfrm>
            <a:off x="4638478" y="4141842"/>
            <a:ext cx="0" cy="480778"/>
          </a:xfrm>
          <a:prstGeom prst="line">
            <a:avLst/>
          </a:prstGeom>
          <a:ln>
            <a:solidFill>
              <a:srgbClr val="E2E6E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20F6B663-72C0-4C6C-9ABB-1EB0DC500572}"/>
              </a:ext>
            </a:extLst>
          </p:cNvPr>
          <p:cNvCxnSpPr/>
          <p:nvPr/>
        </p:nvCxnSpPr>
        <p:spPr>
          <a:xfrm>
            <a:off x="6667787" y="4141842"/>
            <a:ext cx="0" cy="480778"/>
          </a:xfrm>
          <a:prstGeom prst="line">
            <a:avLst/>
          </a:prstGeom>
          <a:ln>
            <a:solidFill>
              <a:srgbClr val="E2E6E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331">
            <a:extLst>
              <a:ext uri="{FF2B5EF4-FFF2-40B4-BE49-F238E27FC236}">
                <a16:creationId xmlns:a16="http://schemas.microsoft.com/office/drawing/2014/main" id="{482B5161-7D70-4347-92B2-95F931CC7241}"/>
              </a:ext>
            </a:extLst>
          </p:cNvPr>
          <p:cNvSpPr/>
          <p:nvPr/>
        </p:nvSpPr>
        <p:spPr>
          <a:xfrm>
            <a:off x="4755964" y="5386380"/>
            <a:ext cx="1990278" cy="105157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국제 논문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2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편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국제 학술대회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2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편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국내 논문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 2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편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국내 학술대회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2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편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특허 출원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1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건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</p:txBody>
      </p:sp>
      <p:sp>
        <p:nvSpPr>
          <p:cNvPr id="107" name="직사각형 331">
            <a:extLst>
              <a:ext uri="{FF2B5EF4-FFF2-40B4-BE49-F238E27FC236}">
                <a16:creationId xmlns:a16="http://schemas.microsoft.com/office/drawing/2014/main" id="{D6368708-1726-4827-AC3C-21CD8D1EE81A}"/>
              </a:ext>
            </a:extLst>
          </p:cNvPr>
          <p:cNvSpPr/>
          <p:nvPr/>
        </p:nvSpPr>
        <p:spPr>
          <a:xfrm>
            <a:off x="6784904" y="5376351"/>
            <a:ext cx="1990278" cy="8720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국제 논문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2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편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국내 논문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 3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편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특허 출원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: 1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건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특허 등록 </a:t>
            </a:r>
            <a:r>
              <a:rPr lang="en-US" altLang="ko-KR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2</a:t>
            </a:r>
            <a:r>
              <a:rPr lang="ko-KR" altLang="en-US" sz="10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건</a:t>
            </a: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  <a:p>
            <a:pPr marL="90000" lvl="2" indent="-90000" defTabSz="457200" latinLnBrk="0">
              <a:spcBef>
                <a:spcPts val="20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endParaRPr lang="en-US" altLang="ko-KR" sz="10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DB6EC1F-6EEE-4A33-BEA3-B384E42E0EB5}"/>
              </a:ext>
            </a:extLst>
          </p:cNvPr>
          <p:cNvSpPr/>
          <p:nvPr/>
        </p:nvSpPr>
        <p:spPr>
          <a:xfrm>
            <a:off x="6631067" y="2609678"/>
            <a:ext cx="2215412" cy="3812256"/>
          </a:xfrm>
          <a:prstGeom prst="rect">
            <a:avLst/>
          </a:prstGeom>
          <a:noFill/>
          <a:ln w="25400">
            <a:solidFill>
              <a:srgbClr val="E103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42461A8-D97F-40BE-BF9B-7DCAFD75C007}"/>
              </a:ext>
            </a:extLst>
          </p:cNvPr>
          <p:cNvGrpSpPr/>
          <p:nvPr/>
        </p:nvGrpSpPr>
        <p:grpSpPr>
          <a:xfrm>
            <a:off x="718862" y="1185647"/>
            <a:ext cx="10291071" cy="864096"/>
            <a:chOff x="300446" y="1082083"/>
            <a:chExt cx="8784977" cy="864096"/>
          </a:xfrm>
        </p:grpSpPr>
        <p:sp>
          <p:nvSpPr>
            <p:cNvPr id="110" name="오른쪽 화살표 66">
              <a:extLst>
                <a:ext uri="{FF2B5EF4-FFF2-40B4-BE49-F238E27FC236}">
                  <a16:creationId xmlns:a16="http://schemas.microsoft.com/office/drawing/2014/main" id="{3A84055D-7B57-4269-A1B5-D637FB97CE9B}"/>
                </a:ext>
              </a:extLst>
            </p:cNvPr>
            <p:cNvSpPr/>
            <p:nvPr/>
          </p:nvSpPr>
          <p:spPr>
            <a:xfrm>
              <a:off x="300446" y="1082083"/>
              <a:ext cx="8784977" cy="864096"/>
            </a:xfrm>
            <a:prstGeom prst="rightArrow">
              <a:avLst/>
            </a:prstGeom>
            <a:gradFill>
              <a:gsLst>
                <a:gs pos="0">
                  <a:schemeClr val="tx1"/>
                </a:gs>
                <a:gs pos="100000">
                  <a:srgbClr val="00319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769F380-DD15-4D9E-BCB2-0EE5C116C018}"/>
                </a:ext>
              </a:extLst>
            </p:cNvPr>
            <p:cNvSpPr txBox="1"/>
            <p:nvPr/>
          </p:nvSpPr>
          <p:spPr>
            <a:xfrm>
              <a:off x="2410977" y="1340752"/>
              <a:ext cx="1376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sz="1600" b="1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차년도 </a:t>
              </a:r>
              <a:r>
                <a:rPr lang="en-US" altLang="ko-KR" sz="1600" b="1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(2022)</a:t>
              </a:r>
              <a:endParaRPr lang="ko-KR" altLang="en-US" sz="1600" b="1" dirty="0">
                <a:solidFill>
                  <a:srgbClr val="FFFFFF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E6B854A-1EBA-47C3-A831-A6B2B11DD5FA}"/>
                </a:ext>
              </a:extLst>
            </p:cNvPr>
            <p:cNvSpPr txBox="1"/>
            <p:nvPr/>
          </p:nvSpPr>
          <p:spPr>
            <a:xfrm>
              <a:off x="4111650" y="1334429"/>
              <a:ext cx="1376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r>
                <a:rPr lang="ko-KR" altLang="en-US" sz="1600" b="1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차년도 </a:t>
              </a:r>
              <a:r>
                <a:rPr lang="en-US" altLang="ko-KR" sz="1600" b="1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(2023)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6C74084-DE58-425F-8185-A77203E9B672}"/>
                </a:ext>
              </a:extLst>
            </p:cNvPr>
            <p:cNvSpPr txBox="1"/>
            <p:nvPr/>
          </p:nvSpPr>
          <p:spPr>
            <a:xfrm>
              <a:off x="5852008" y="1333424"/>
              <a:ext cx="1376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r>
                <a:rPr lang="ko-KR" altLang="en-US" sz="1600" b="1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차년도 </a:t>
              </a:r>
              <a:r>
                <a:rPr lang="en-US" altLang="ko-KR" sz="1600" b="1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(2024)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F0D4FC-F24E-4F3A-A801-21D9527B4AF3}"/>
              </a:ext>
            </a:extLst>
          </p:cNvPr>
          <p:cNvSpPr/>
          <p:nvPr/>
        </p:nvSpPr>
        <p:spPr>
          <a:xfrm>
            <a:off x="718861" y="1773238"/>
            <a:ext cx="1758729" cy="4648696"/>
          </a:xfrm>
          <a:prstGeom prst="rect">
            <a:avLst/>
          </a:prstGeom>
          <a:solidFill>
            <a:srgbClr val="000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517415F-36A1-4A04-A2A9-8DB9C4BB73A2}"/>
              </a:ext>
            </a:extLst>
          </p:cNvPr>
          <p:cNvSpPr txBox="1"/>
          <p:nvPr/>
        </p:nvSpPr>
        <p:spPr>
          <a:xfrm>
            <a:off x="783084" y="3722618"/>
            <a:ext cx="1615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FFFF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경희대학교</a:t>
            </a:r>
          </a:p>
        </p:txBody>
      </p:sp>
      <p:sp>
        <p:nvSpPr>
          <p:cNvPr id="116" name="직사각형 331">
            <a:extLst>
              <a:ext uri="{FF2B5EF4-FFF2-40B4-BE49-F238E27FC236}">
                <a16:creationId xmlns:a16="http://schemas.microsoft.com/office/drawing/2014/main" id="{9801EAB5-D57E-4F8C-B1C9-731475B9AECC}"/>
              </a:ext>
            </a:extLst>
          </p:cNvPr>
          <p:cNvSpPr/>
          <p:nvPr/>
        </p:nvSpPr>
        <p:spPr>
          <a:xfrm>
            <a:off x="7013873" y="2790570"/>
            <a:ext cx="1552652" cy="5078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algn="ctr" defTabSz="457200" latinLnBrk="0">
              <a:spcAft>
                <a:spcPts val="1000"/>
              </a:spcAft>
              <a:buSzPct val="90000"/>
              <a:defRPr/>
            </a:pPr>
            <a:r>
              <a:rPr lang="ko-KR" altLang="en-US" sz="1100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마이크로서비스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 조합 </a:t>
            </a:r>
            <a:b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</a:b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유형 등을 고려한 </a:t>
            </a:r>
            <a:b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</a:b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Pre-caching 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연구</a:t>
            </a:r>
          </a:p>
        </p:txBody>
      </p:sp>
      <p:sp>
        <p:nvSpPr>
          <p:cNvPr id="117" name="직사각형 331">
            <a:extLst>
              <a:ext uri="{FF2B5EF4-FFF2-40B4-BE49-F238E27FC236}">
                <a16:creationId xmlns:a16="http://schemas.microsoft.com/office/drawing/2014/main" id="{F552C4BF-3DFD-4585-8D35-4EA07B2264DE}"/>
              </a:ext>
            </a:extLst>
          </p:cNvPr>
          <p:cNvSpPr/>
          <p:nvPr/>
        </p:nvSpPr>
        <p:spPr>
          <a:xfrm>
            <a:off x="7011132" y="3554128"/>
            <a:ext cx="1552652" cy="5078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algn="ctr" defTabSz="457200" latinLnBrk="0">
              <a:spcAft>
                <a:spcPts val="1000"/>
              </a:spcAft>
              <a:buSzPct val="90000"/>
              <a:defRPr/>
            </a:pP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메타러닝 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– RNN 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연계한 </a:t>
            </a:r>
            <a:r>
              <a:rPr lang="ko-KR" altLang="en-US" sz="1100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마이크로서비스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 최적의 경량 신경망 기술 개발</a:t>
            </a:r>
          </a:p>
        </p:txBody>
      </p:sp>
      <p:sp>
        <p:nvSpPr>
          <p:cNvPr id="118" name="직사각형 331">
            <a:extLst>
              <a:ext uri="{FF2B5EF4-FFF2-40B4-BE49-F238E27FC236}">
                <a16:creationId xmlns:a16="http://schemas.microsoft.com/office/drawing/2014/main" id="{1545E8B9-5877-4A8E-AE77-BA4FF51F3DA2}"/>
              </a:ext>
            </a:extLst>
          </p:cNvPr>
          <p:cNvSpPr/>
          <p:nvPr/>
        </p:nvSpPr>
        <p:spPr>
          <a:xfrm>
            <a:off x="6986519" y="4378285"/>
            <a:ext cx="1587048" cy="5078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algn="ctr" defTabSz="457200" latinLnBrk="0">
              <a:spcAft>
                <a:spcPts val="1000"/>
              </a:spcAft>
              <a:buSzPct val="90000"/>
              <a:defRPr/>
            </a:pP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소규모 학습 데이터를 이용한 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caching 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성능 </a:t>
            </a:r>
            <a:b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</a:b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고도화 연구</a:t>
            </a:r>
          </a:p>
        </p:txBody>
      </p:sp>
      <p:sp>
        <p:nvSpPr>
          <p:cNvPr id="119" name="직사각형 331">
            <a:extLst>
              <a:ext uri="{FF2B5EF4-FFF2-40B4-BE49-F238E27FC236}">
                <a16:creationId xmlns:a16="http://schemas.microsoft.com/office/drawing/2014/main" id="{9C59DB68-2396-45D8-AF0E-0FCF60D5A07A}"/>
              </a:ext>
            </a:extLst>
          </p:cNvPr>
          <p:cNvSpPr/>
          <p:nvPr/>
        </p:nvSpPr>
        <p:spPr>
          <a:xfrm>
            <a:off x="4863033" y="2797860"/>
            <a:ext cx="1576631" cy="3385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algn="ctr" defTabSz="457200" latinLnBrk="0">
              <a:spcAft>
                <a:spcPts val="1000"/>
              </a:spcAft>
              <a:buSzPct val="90000"/>
              <a:defRPr/>
            </a:pP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멀티서버형 </a:t>
            </a:r>
            <a:r>
              <a:rPr lang="ko-KR" altLang="en-US" sz="1100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마이크로서비스</a:t>
            </a:r>
            <a:b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</a:b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응용 모델 연구</a:t>
            </a:r>
            <a:endParaRPr lang="en-US" altLang="ko-KR" sz="11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</p:txBody>
      </p:sp>
      <p:sp>
        <p:nvSpPr>
          <p:cNvPr id="120" name="직사각형 331">
            <a:extLst>
              <a:ext uri="{FF2B5EF4-FFF2-40B4-BE49-F238E27FC236}">
                <a16:creationId xmlns:a16="http://schemas.microsoft.com/office/drawing/2014/main" id="{5C14F479-24E3-4091-9299-11C65E0D1EAB}"/>
              </a:ext>
            </a:extLst>
          </p:cNvPr>
          <p:cNvSpPr/>
          <p:nvPr/>
        </p:nvSpPr>
        <p:spPr>
          <a:xfrm>
            <a:off x="4862707" y="3565552"/>
            <a:ext cx="1576630" cy="5078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algn="ctr" defTabSz="457200" latinLnBrk="0">
              <a:spcAft>
                <a:spcPts val="1000"/>
              </a:spcAft>
              <a:buSzPct val="90000"/>
              <a:defRPr/>
            </a:pP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네트워크 지연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, 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배터리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, 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시스템 부하 등을 고려한 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Offloading 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최적화 기술 개발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 </a:t>
            </a:r>
            <a:endParaRPr lang="ko-KR" altLang="en-US" sz="11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</p:txBody>
      </p:sp>
      <p:sp>
        <p:nvSpPr>
          <p:cNvPr id="121" name="직사각형 331">
            <a:extLst>
              <a:ext uri="{FF2B5EF4-FFF2-40B4-BE49-F238E27FC236}">
                <a16:creationId xmlns:a16="http://schemas.microsoft.com/office/drawing/2014/main" id="{50204843-9935-44C4-9346-7816E9F4DCA9}"/>
              </a:ext>
            </a:extLst>
          </p:cNvPr>
          <p:cNvSpPr/>
          <p:nvPr/>
        </p:nvSpPr>
        <p:spPr>
          <a:xfrm>
            <a:off x="2710194" y="2795698"/>
            <a:ext cx="1684676" cy="5078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algn="ctr" defTabSz="457200" latinLnBrk="0">
              <a:spcAft>
                <a:spcPts val="1000"/>
              </a:spcAft>
              <a:buSzPct val="90000"/>
              <a:defRPr/>
            </a:pPr>
            <a:r>
              <a:rPr lang="ko-KR" altLang="en-US" sz="1100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마이크로서비스의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 </a:t>
            </a:r>
            <a:b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</a:b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클라우드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-</a:t>
            </a:r>
            <a:r>
              <a:rPr lang="ko-KR" altLang="en-US" sz="1100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엣지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 연계형에 따른 </a:t>
            </a:r>
            <a:b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</a:b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데이터 모델링 연구</a:t>
            </a:r>
          </a:p>
        </p:txBody>
      </p:sp>
      <p:sp>
        <p:nvSpPr>
          <p:cNvPr id="122" name="직사각형 331">
            <a:extLst>
              <a:ext uri="{FF2B5EF4-FFF2-40B4-BE49-F238E27FC236}">
                <a16:creationId xmlns:a16="http://schemas.microsoft.com/office/drawing/2014/main" id="{9B653242-E2CB-401F-A292-335BB4208AE2}"/>
              </a:ext>
            </a:extLst>
          </p:cNvPr>
          <p:cNvSpPr/>
          <p:nvPr/>
        </p:nvSpPr>
        <p:spPr>
          <a:xfrm>
            <a:off x="2728736" y="3609691"/>
            <a:ext cx="1588271" cy="3385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algn="ctr" defTabSz="457200" latinLnBrk="0">
              <a:spcAft>
                <a:spcPts val="1000"/>
              </a:spcAft>
              <a:buSzPct val="90000"/>
              <a:defRPr/>
            </a:pP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분산 데이터 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agent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간의 효율적 관리 기술 개발</a:t>
            </a:r>
          </a:p>
        </p:txBody>
      </p:sp>
      <p:sp>
        <p:nvSpPr>
          <p:cNvPr id="123" name="직사각형 331">
            <a:extLst>
              <a:ext uri="{FF2B5EF4-FFF2-40B4-BE49-F238E27FC236}">
                <a16:creationId xmlns:a16="http://schemas.microsoft.com/office/drawing/2014/main" id="{377A5BF6-382B-4145-8179-D01ACFB8E2C1}"/>
              </a:ext>
            </a:extLst>
          </p:cNvPr>
          <p:cNvSpPr/>
          <p:nvPr/>
        </p:nvSpPr>
        <p:spPr>
          <a:xfrm>
            <a:off x="2720240" y="4381697"/>
            <a:ext cx="1587047" cy="5078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algn="ctr" defTabSz="457200" latinLnBrk="0">
              <a:spcAft>
                <a:spcPts val="1000"/>
              </a:spcAft>
              <a:buSzPct val="90000"/>
              <a:defRPr/>
            </a:pP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에이전트 간의 상호 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discovery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를 위한 경량 알고리즘 연구</a:t>
            </a:r>
            <a:endParaRPr lang="en-US" altLang="ko-KR" sz="1100" spc="-100" dirty="0">
              <a:ln>
                <a:solidFill>
                  <a:srgbClr val="FFFFFF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+mj-cs"/>
            </a:endParaRPr>
          </a:p>
        </p:txBody>
      </p:sp>
      <p:sp>
        <p:nvSpPr>
          <p:cNvPr id="124" name="직사각형 331">
            <a:extLst>
              <a:ext uri="{FF2B5EF4-FFF2-40B4-BE49-F238E27FC236}">
                <a16:creationId xmlns:a16="http://schemas.microsoft.com/office/drawing/2014/main" id="{8BDEB340-0BB3-4B99-9D6D-E8021FC300D3}"/>
              </a:ext>
            </a:extLst>
          </p:cNvPr>
          <p:cNvSpPr/>
          <p:nvPr/>
        </p:nvSpPr>
        <p:spPr>
          <a:xfrm>
            <a:off x="4868073" y="4387141"/>
            <a:ext cx="1576630" cy="5078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algn="ctr" defTabSz="457200" latinLnBrk="0">
              <a:spcAft>
                <a:spcPts val="1000"/>
              </a:spcAft>
              <a:buSzPct val="90000"/>
              <a:defRPr/>
            </a:pP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최적의 알고리즘을 위한 </a:t>
            </a:r>
            <a:r>
              <a:rPr lang="ko-KR" altLang="en-US" sz="1100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전처리</a:t>
            </a:r>
            <a: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/</a:t>
            </a: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성능 최적화 </a:t>
            </a:r>
            <a:br>
              <a:rPr lang="en-US" altLang="ko-KR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</a:br>
            <a:r>
              <a:rPr lang="ko-KR" altLang="en-US" sz="1100" spc="-10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+mj-cs"/>
              </a:rPr>
              <a:t>기술 개발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F2C7F4E-5A31-4782-AA33-D7C8105482D4}"/>
              </a:ext>
            </a:extLst>
          </p:cNvPr>
          <p:cNvSpPr/>
          <p:nvPr/>
        </p:nvSpPr>
        <p:spPr>
          <a:xfrm>
            <a:off x="-3869" y="170712"/>
            <a:ext cx="172886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8807451" y="-149631"/>
            <a:ext cx="5393310" cy="123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정홍주</a:t>
            </a:r>
            <a:endParaRPr lang="en-US" altLang="ko-KR" sz="1600" dirty="0"/>
          </a:p>
          <a:p>
            <a:pPr algn="ctr"/>
            <a:r>
              <a:rPr lang="ko-KR" altLang="en-US" sz="1600" dirty="0"/>
              <a:t>우리 연구실이 </a:t>
            </a:r>
            <a:r>
              <a:rPr lang="en-US" altLang="ko-KR" sz="1600" dirty="0"/>
              <a:t>ITRC 1</a:t>
            </a:r>
            <a:r>
              <a:rPr lang="ko-KR" altLang="en-US" sz="1600" dirty="0"/>
              <a:t>차년도 </a:t>
            </a:r>
            <a:r>
              <a:rPr lang="ko-KR" altLang="en-US" sz="1600" dirty="0" err="1"/>
              <a:t>연구했던거</a:t>
            </a:r>
            <a:r>
              <a:rPr lang="ko-KR" altLang="en-US" sz="1600" dirty="0"/>
              <a:t> 작성하고</a:t>
            </a:r>
            <a:br>
              <a:rPr lang="en-US" altLang="ko-KR" sz="1600" dirty="0"/>
            </a:br>
            <a:r>
              <a:rPr lang="en-US" altLang="ko-KR" sz="1600" dirty="0"/>
              <a:t>2</a:t>
            </a:r>
            <a:r>
              <a:rPr lang="ko-KR" altLang="en-US" sz="1600" dirty="0"/>
              <a:t>차년도에 무엇을 할지 작성</a:t>
            </a:r>
            <a:r>
              <a:rPr lang="en-US" altLang="ko-KR" sz="1600" dirty="0"/>
              <a:t>. 3</a:t>
            </a:r>
            <a:r>
              <a:rPr lang="ko-KR" altLang="en-US" sz="1600" dirty="0"/>
              <a:t>차년도는 없어도 됨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아래는 예시 표</a:t>
            </a:r>
            <a:r>
              <a:rPr lang="en-US" altLang="ko-KR" sz="1600" dirty="0"/>
              <a:t>, </a:t>
            </a:r>
            <a:r>
              <a:rPr lang="ko-KR" altLang="en-US" sz="1600" dirty="0"/>
              <a:t>다른 표로 작성해도 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709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 개체 틀 1">
            <a:extLst>
              <a:ext uri="{FF2B5EF4-FFF2-40B4-BE49-F238E27FC236}">
                <a16:creationId xmlns:a16="http://schemas.microsoft.com/office/drawing/2014/main" id="{AE27EFFA-3F23-4F0E-A0C8-F70999A689E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+mn-ea"/>
              </a:rPr>
              <a:pPr/>
              <a:t>14</a:t>
            </a:fld>
            <a:endParaRPr lang="ko-KR" altLang="en-US"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1D579C7-1762-462C-B2D3-250DBDBF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33A94F-1B79-44BE-822E-9F9813C21DC4}"/>
              </a:ext>
            </a:extLst>
          </p:cNvPr>
          <p:cNvSpPr/>
          <p:nvPr/>
        </p:nvSpPr>
        <p:spPr>
          <a:xfrm>
            <a:off x="0" y="156295"/>
            <a:ext cx="2973921" cy="237405"/>
          </a:xfrm>
          <a:prstGeom prst="rect">
            <a:avLst/>
          </a:prstGeom>
          <a:solidFill>
            <a:srgbClr val="16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8" name="슬라이드 번호 개체 틀 2">
            <a:extLst>
              <a:ext uri="{FF2B5EF4-FFF2-40B4-BE49-F238E27FC236}">
                <a16:creationId xmlns:a16="http://schemas.microsoft.com/office/drawing/2014/main" id="{9C91DC4E-3AC9-41C7-8C1F-96E29F8964A3}"/>
              </a:ext>
            </a:extLst>
          </p:cNvPr>
          <p:cNvSpPr txBox="1">
            <a:spLocks/>
          </p:cNvSpPr>
          <p:nvPr/>
        </p:nvSpPr>
        <p:spPr>
          <a:xfrm>
            <a:off x="943813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공체 Medium" panose="00000600000000000000" pitchFamily="2" charset="-127"/>
                <a:ea typeface="공체 Medium" panose="00000600000000000000" pitchFamily="2" charset="-127"/>
                <a:cs typeface="Calibri" panose="020F0502020204030204" pitchFamily="34" charset="0"/>
              </a:rPr>
              <a:pPr/>
              <a:t>14</a:t>
            </a:fld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07F6-20F3-4A72-955F-E9E5D1BA7841}"/>
              </a:ext>
            </a:extLst>
          </p:cNvPr>
          <p:cNvSpPr txBox="1"/>
          <p:nvPr/>
        </p:nvSpPr>
        <p:spPr>
          <a:xfrm>
            <a:off x="0" y="419120"/>
            <a:ext cx="3680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성과 목표</a:t>
            </a: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2E17367-800C-4C38-8DDC-45E9E92F7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21193"/>
              </p:ext>
            </p:extLst>
          </p:nvPr>
        </p:nvGraphicFramePr>
        <p:xfrm>
          <a:off x="451195" y="1087079"/>
          <a:ext cx="11160937" cy="4521480"/>
        </p:xfrm>
        <a:graphic>
          <a:graphicData uri="http://schemas.openxmlformats.org/drawingml/2006/table">
            <a:tbl>
              <a:tblPr/>
              <a:tblGrid>
                <a:gridCol w="832906">
                  <a:extLst>
                    <a:ext uri="{9D8B030D-6E8A-4147-A177-3AD203B41FA5}">
                      <a16:colId xmlns:a16="http://schemas.microsoft.com/office/drawing/2014/main" val="3457842044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3367166068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2461000469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3064756122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2294604422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244038994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1885457511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2950393506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1084711456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1187530836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2762438151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584849391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4292969209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1780308695"/>
                    </a:ext>
                  </a:extLst>
                </a:gridCol>
                <a:gridCol w="433111">
                  <a:extLst>
                    <a:ext uri="{9D8B030D-6E8A-4147-A177-3AD203B41FA5}">
                      <a16:colId xmlns:a16="http://schemas.microsoft.com/office/drawing/2014/main" val="1499729357"/>
                    </a:ext>
                  </a:extLst>
                </a:gridCol>
                <a:gridCol w="474756">
                  <a:extLst>
                    <a:ext uri="{9D8B030D-6E8A-4147-A177-3AD203B41FA5}">
                      <a16:colId xmlns:a16="http://schemas.microsoft.com/office/drawing/2014/main" val="601896140"/>
                    </a:ext>
                  </a:extLst>
                </a:gridCol>
                <a:gridCol w="524731">
                  <a:extLst>
                    <a:ext uri="{9D8B030D-6E8A-4147-A177-3AD203B41FA5}">
                      <a16:colId xmlns:a16="http://schemas.microsoft.com/office/drawing/2014/main" val="4209864136"/>
                    </a:ext>
                  </a:extLst>
                </a:gridCol>
                <a:gridCol w="533060">
                  <a:extLst>
                    <a:ext uri="{9D8B030D-6E8A-4147-A177-3AD203B41FA5}">
                      <a16:colId xmlns:a16="http://schemas.microsoft.com/office/drawing/2014/main" val="3926113415"/>
                    </a:ext>
                  </a:extLst>
                </a:gridCol>
                <a:gridCol w="474756">
                  <a:extLst>
                    <a:ext uri="{9D8B030D-6E8A-4147-A177-3AD203B41FA5}">
                      <a16:colId xmlns:a16="http://schemas.microsoft.com/office/drawing/2014/main" val="1969042161"/>
                    </a:ext>
                  </a:extLst>
                </a:gridCol>
                <a:gridCol w="474756">
                  <a:extLst>
                    <a:ext uri="{9D8B030D-6E8A-4147-A177-3AD203B41FA5}">
                      <a16:colId xmlns:a16="http://schemas.microsoft.com/office/drawing/2014/main" val="1017156037"/>
                    </a:ext>
                  </a:extLst>
                </a:gridCol>
                <a:gridCol w="474756">
                  <a:extLst>
                    <a:ext uri="{9D8B030D-6E8A-4147-A177-3AD203B41FA5}">
                      <a16:colId xmlns:a16="http://schemas.microsoft.com/office/drawing/2014/main" val="4265310488"/>
                    </a:ext>
                  </a:extLst>
                </a:gridCol>
                <a:gridCol w="474756">
                  <a:extLst>
                    <a:ext uri="{9D8B030D-6E8A-4147-A177-3AD203B41FA5}">
                      <a16:colId xmlns:a16="http://schemas.microsoft.com/office/drawing/2014/main" val="4188081294"/>
                    </a:ext>
                  </a:extLst>
                </a:gridCol>
                <a:gridCol w="832906">
                  <a:extLst>
                    <a:ext uri="{9D8B030D-6E8A-4147-A177-3AD203B41FA5}">
                      <a16:colId xmlns:a16="http://schemas.microsoft.com/office/drawing/2014/main" val="4055442468"/>
                    </a:ext>
                  </a:extLst>
                </a:gridCol>
              </a:tblGrid>
              <a:tr h="517758"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500">
                        <a:effectLst/>
                      </a:endParaRPr>
                    </a:p>
                  </a:txBody>
                  <a:tcPr marL="23542" marR="23542" marT="15695" marB="1569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810738"/>
                  </a:ext>
                </a:extLst>
              </a:tr>
              <a:tr h="5177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특허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표준화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논문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기술</a:t>
                      </a:r>
                      <a:b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이전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상용화</a:t>
                      </a:r>
                      <a:b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en-US" altLang="ko-KR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백만원</a:t>
                      </a:r>
                      <a:r>
                        <a:rPr lang="en-US" altLang="ko-KR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기술료</a:t>
                      </a:r>
                      <a:b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en-US" altLang="ko-KR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백만원</a:t>
                      </a:r>
                      <a:r>
                        <a:rPr lang="en-US" altLang="ko-KR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성과</a:t>
                      </a:r>
                      <a:b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홍보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시제품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SW</a:t>
                      </a:r>
                      <a:br>
                        <a:rPr 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등록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기술</a:t>
                      </a:r>
                      <a:b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문서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23542" marR="23542" marT="15695" marB="15695" anchor="b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473618"/>
                  </a:ext>
                </a:extLst>
              </a:tr>
              <a:tr h="517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국제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국내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국제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국내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국제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국내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23542" marR="23542" marT="15695" marB="15695" anchor="b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143486"/>
                  </a:ext>
                </a:extLst>
              </a:tr>
              <a:tr h="612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출원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등록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출원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등록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기고서</a:t>
                      </a:r>
                      <a:b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제출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기고서</a:t>
                      </a:r>
                      <a:b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채택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표준안</a:t>
                      </a:r>
                      <a:b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채택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기고서</a:t>
                      </a:r>
                      <a:b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제출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기고서</a:t>
                      </a:r>
                      <a:b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채택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표준안</a:t>
                      </a:r>
                      <a:b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채택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학술</a:t>
                      </a:r>
                      <a:b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대회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SCI(E) </a:t>
                      </a:r>
                      <a:endParaRPr lang="ko-KR" altLang="en-US" sz="1000" b="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학술</a:t>
                      </a:r>
                      <a:b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대회</a:t>
                      </a: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KCI</a:t>
                      </a:r>
                      <a:r>
                        <a:rPr lang="ko-KR" alt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급</a:t>
                      </a:r>
                      <a:r>
                        <a:rPr lang="en-US" sz="1000" b="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endParaRPr lang="ko-KR" altLang="en-US" sz="1000" b="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23542" marR="23542" marT="15695" marB="15695" anchor="b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704536"/>
                  </a:ext>
                </a:extLst>
              </a:tr>
              <a:tr h="30630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차년도</a:t>
                      </a:r>
                      <a:b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(2022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년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1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23542" marR="23542" marT="15695" marB="1569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460840"/>
                  </a:ext>
                </a:extLst>
              </a:tr>
              <a:tr h="306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56708"/>
                  </a:ext>
                </a:extLst>
              </a:tr>
              <a:tr h="612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차년도</a:t>
                      </a:r>
                      <a:b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(2023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년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1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23542" marR="23542" marT="15695" marB="15695" anchor="b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177939"/>
                  </a:ext>
                </a:extLst>
              </a:tr>
              <a:tr h="6126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차년도</a:t>
                      </a:r>
                      <a:b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</a:b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(2024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년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51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1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23542" marR="23542" marT="15695" marB="15695" anchor="b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188882"/>
                  </a:ext>
                </a:extLst>
              </a:tr>
              <a:tr h="51775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</a:t>
                      </a: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1C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dirty="0"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300" dirty="0"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5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1300" b="0" i="0" u="none" strike="noStrike" kern="1200" cap="none" spc="-5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marL="23542" marR="23542" marT="15695" marB="15695" anchor="ctr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23542" marR="23542" marT="15695" marB="15695" anchor="b">
                    <a:lnL w="28575" cap="flat" cmpd="dbl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638994"/>
                  </a:ext>
                </a:extLst>
              </a:tr>
            </a:tbl>
          </a:graphicData>
        </a:graphic>
      </p:graphicFrame>
      <p:pic>
        <p:nvPicPr>
          <p:cNvPr id="126" name="그림 125">
            <a:extLst>
              <a:ext uri="{FF2B5EF4-FFF2-40B4-BE49-F238E27FC236}">
                <a16:creationId xmlns:a16="http://schemas.microsoft.com/office/drawing/2014/main" id="{ADC8BF9D-82CF-4849-A0DC-D55339680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431" y="5368895"/>
            <a:ext cx="1808625" cy="1372422"/>
          </a:xfrm>
          <a:prstGeom prst="rect">
            <a:avLst/>
          </a:prstGeom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48E35FC-50A9-48CF-8F2D-B57ECB6C803F}"/>
              </a:ext>
            </a:extLst>
          </p:cNvPr>
          <p:cNvSpPr/>
          <p:nvPr/>
        </p:nvSpPr>
        <p:spPr>
          <a:xfrm rot="5400000">
            <a:off x="5719528" y="32417"/>
            <a:ext cx="626096" cy="9528913"/>
          </a:xfrm>
          <a:prstGeom prst="rect">
            <a:avLst/>
          </a:prstGeom>
          <a:noFill/>
          <a:ln w="25400">
            <a:solidFill>
              <a:srgbClr val="E103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710D1FE4-DA38-4CE8-9572-BCBFFFA96B14}"/>
              </a:ext>
            </a:extLst>
          </p:cNvPr>
          <p:cNvGrpSpPr/>
          <p:nvPr/>
        </p:nvGrpSpPr>
        <p:grpSpPr>
          <a:xfrm>
            <a:off x="9733016" y="1237363"/>
            <a:ext cx="1051968" cy="276999"/>
            <a:chOff x="9809216" y="1237363"/>
            <a:chExt cx="1051968" cy="276999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FA8E7DA-8BA0-4AB1-9CCD-E041EFB655AC}"/>
                </a:ext>
              </a:extLst>
            </p:cNvPr>
            <p:cNvSpPr/>
            <p:nvPr/>
          </p:nvSpPr>
          <p:spPr>
            <a:xfrm rot="5400000">
              <a:off x="10216497" y="842161"/>
              <a:ext cx="237405" cy="10519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4A15390-4E2D-46D7-A92D-5FF0AA8B93F4}"/>
                </a:ext>
              </a:extLst>
            </p:cNvPr>
            <p:cNvSpPr/>
            <p:nvPr/>
          </p:nvSpPr>
          <p:spPr>
            <a:xfrm>
              <a:off x="9828221" y="1237363"/>
              <a:ext cx="103265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차년도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계획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2C7F4E-5A31-4782-AA33-D7C8105482D4}"/>
              </a:ext>
            </a:extLst>
          </p:cNvPr>
          <p:cNvSpPr/>
          <p:nvPr/>
        </p:nvSpPr>
        <p:spPr>
          <a:xfrm>
            <a:off x="-3869" y="170712"/>
            <a:ext cx="172886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809384" y="601408"/>
            <a:ext cx="1441939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덕인</a:t>
            </a:r>
          </a:p>
        </p:txBody>
      </p:sp>
    </p:spTree>
    <p:extLst>
      <p:ext uri="{BB962C8B-B14F-4D97-AF65-F5344CB8AC3E}">
        <p14:creationId xmlns:p14="http://schemas.microsoft.com/office/powerpoint/2010/main" val="366283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5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9420" y="136988"/>
            <a:ext cx="8228139" cy="715963"/>
          </a:xfrm>
        </p:spPr>
        <p:txBody>
          <a:bodyPr>
            <a:noAutofit/>
          </a:bodyPr>
          <a:lstStyle/>
          <a:p>
            <a:pPr marL="0" lvl="5" fontAlgn="base" latinLnBrk="0"/>
            <a:r>
              <a:rPr lang="ko-KR" altLang="en-US" sz="2800" dirty="0" err="1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클라우드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컨티뉴엄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병렬 학습 및 </a:t>
            </a:r>
            <a:r>
              <a:rPr lang="ko-KR" altLang="en-US" sz="2800" dirty="0" err="1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인프라지원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기술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0971" y="4014298"/>
            <a:ext cx="3522960" cy="2726267"/>
            <a:chOff x="180971" y="4014298"/>
            <a:chExt cx="3522960" cy="2726267"/>
          </a:xfrm>
        </p:grpSpPr>
        <p:grpSp>
          <p:nvGrpSpPr>
            <p:cNvPr id="109" name="그룹 108"/>
            <p:cNvGrpSpPr/>
            <p:nvPr/>
          </p:nvGrpSpPr>
          <p:grpSpPr>
            <a:xfrm>
              <a:off x="180971" y="4014298"/>
              <a:ext cx="3522960" cy="2726267"/>
              <a:chOff x="1943970" y="3179108"/>
              <a:chExt cx="3522960" cy="2726267"/>
            </a:xfrm>
          </p:grpSpPr>
          <p:grpSp>
            <p:nvGrpSpPr>
              <p:cNvPr id="110" name="그룹 109"/>
              <p:cNvGrpSpPr/>
              <p:nvPr/>
            </p:nvGrpSpPr>
            <p:grpSpPr>
              <a:xfrm>
                <a:off x="1943970" y="3179108"/>
                <a:ext cx="3522960" cy="2726267"/>
                <a:chOff x="4151784" y="4977172"/>
                <a:chExt cx="1557829" cy="2726267"/>
              </a:xfrm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21DC2B2D-B22C-423A-BF0E-A06858D39156}"/>
                    </a:ext>
                  </a:extLst>
                </p:cNvPr>
                <p:cNvSpPr/>
                <p:nvPr/>
              </p:nvSpPr>
              <p:spPr>
                <a:xfrm>
                  <a:off x="4151784" y="4977172"/>
                  <a:ext cx="1557829" cy="2726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C236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1270"/>
                  </a:sp3d>
                </a:bodyPr>
                <a:lstStyle/>
                <a:p>
                  <a:pPr algn="ctr" defTabSz="1041937" fontAlgn="base">
                    <a:lnSpc>
                      <a:spcPct val="130000"/>
                    </a:lnSpc>
                    <a:spcBef>
                      <a:spcPct val="5000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kumimoji="1" lang="ko-KR" altLang="en-US" sz="2000" spc="-50">
                    <a:ln w="1270"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AD00216A-9979-4DEF-B27E-C82D9AF3D688}"/>
                    </a:ext>
                  </a:extLst>
                </p:cNvPr>
                <p:cNvSpPr/>
                <p:nvPr/>
              </p:nvSpPr>
              <p:spPr>
                <a:xfrm>
                  <a:off x="4151784" y="4977172"/>
                  <a:ext cx="1557829" cy="252000"/>
                </a:xfrm>
                <a:prstGeom prst="rect">
                  <a:avLst/>
                </a:prstGeom>
                <a:solidFill>
                  <a:srgbClr val="0C23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200" spc="-50" dirty="0" err="1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클라우드</a:t>
                  </a:r>
                  <a:r>
                    <a:rPr lang="ko-KR" altLang="en-US" sz="1200" spc="-50" dirty="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r>
                    <a:rPr lang="ko-KR" altLang="en-US" sz="1200" spc="-50" dirty="0" err="1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컨티뉴엄</a:t>
                  </a:r>
                  <a:r>
                    <a:rPr lang="ko-KR" altLang="en-US" sz="1200" spc="-50" dirty="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기반 병렬 학습 지원 아키텍처</a:t>
                  </a:r>
                  <a:endParaRPr lang="en-US" altLang="ko-KR" sz="1200" spc="-5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11" name="타원 110"/>
              <p:cNvSpPr/>
              <p:nvPr/>
            </p:nvSpPr>
            <p:spPr>
              <a:xfrm>
                <a:off x="2057185" y="3217512"/>
                <a:ext cx="173726" cy="173388"/>
              </a:xfrm>
              <a:prstGeom prst="ellipse">
                <a:avLst/>
              </a:prstGeom>
              <a:gradFill>
                <a:gsLst>
                  <a:gs pos="0">
                    <a:srgbClr val="00AEFF"/>
                  </a:gs>
                  <a:gs pos="100000">
                    <a:srgbClr val="427EF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9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</a:rPr>
                  <a:t>1</a:t>
                </a:r>
                <a:endParaRPr lang="ko-KR" altLang="en-US" sz="9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0C4F7CC-D7DF-419E-9BB4-9BF5127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40" y="4326341"/>
              <a:ext cx="3405622" cy="2369817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860572" y="4015665"/>
            <a:ext cx="3906728" cy="2732523"/>
            <a:chOff x="3889147" y="4015665"/>
            <a:chExt cx="3906728" cy="2732523"/>
          </a:xfrm>
        </p:grpSpPr>
        <p:grpSp>
          <p:nvGrpSpPr>
            <p:cNvPr id="5" name="그룹 4"/>
            <p:cNvGrpSpPr/>
            <p:nvPr/>
          </p:nvGrpSpPr>
          <p:grpSpPr>
            <a:xfrm>
              <a:off x="3889147" y="4015665"/>
              <a:ext cx="3906728" cy="2732523"/>
              <a:chOff x="3817145" y="4008042"/>
              <a:chExt cx="3906728" cy="2732523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817145" y="4008042"/>
                <a:ext cx="3906728" cy="2732523"/>
                <a:chOff x="4151784" y="4977172"/>
                <a:chExt cx="1727529" cy="2732523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21DC2B2D-B22C-423A-BF0E-A06858D39156}"/>
                    </a:ext>
                  </a:extLst>
                </p:cNvPr>
                <p:cNvSpPr/>
                <p:nvPr/>
              </p:nvSpPr>
              <p:spPr>
                <a:xfrm>
                  <a:off x="4151784" y="4977172"/>
                  <a:ext cx="1727529" cy="2732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C236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scene3d>
                    <a:camera prst="orthographicFront"/>
                    <a:lightRig rig="threePt" dir="t"/>
                  </a:scene3d>
                  <a:sp3d>
                    <a:bevelT w="1270"/>
                  </a:sp3d>
                </a:bodyPr>
                <a:lstStyle/>
                <a:p>
                  <a:pPr algn="ctr" defTabSz="1041937" fontAlgn="base">
                    <a:lnSpc>
                      <a:spcPct val="130000"/>
                    </a:lnSpc>
                    <a:spcBef>
                      <a:spcPct val="5000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kumimoji="1" lang="ko-KR" altLang="en-US" sz="2000" spc="-50">
                    <a:ln w="1270"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AD00216A-9979-4DEF-B27E-C82D9AF3D688}"/>
                    </a:ext>
                  </a:extLst>
                </p:cNvPr>
                <p:cNvSpPr/>
                <p:nvPr/>
              </p:nvSpPr>
              <p:spPr>
                <a:xfrm>
                  <a:off x="4151784" y="4977172"/>
                  <a:ext cx="1727529" cy="252000"/>
                </a:xfrm>
                <a:prstGeom prst="rect">
                  <a:avLst/>
                </a:prstGeom>
                <a:solidFill>
                  <a:srgbClr val="0C23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200" spc="-50" dirty="0" err="1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클라우드</a:t>
                  </a:r>
                  <a:r>
                    <a:rPr lang="ko-KR" altLang="en-US" sz="1200" spc="-50" dirty="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r>
                    <a:rPr lang="ko-KR" altLang="en-US" sz="1200" spc="-50" dirty="0" err="1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컨티뉴엄</a:t>
                  </a:r>
                  <a:r>
                    <a:rPr lang="ko-KR" altLang="en-US" sz="1200" spc="-50" dirty="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r>
                    <a:rPr lang="en-US" altLang="ko-KR" sz="1200" spc="-50" dirty="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Self-Healing </a:t>
                  </a:r>
                  <a:r>
                    <a:rPr lang="ko-KR" altLang="en-US" sz="1200" spc="-50" dirty="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기술</a:t>
                  </a:r>
                  <a:endParaRPr lang="en-US" altLang="ko-KR" sz="1200" spc="-5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25" name="타원 124"/>
              <p:cNvSpPr/>
              <p:nvPr/>
            </p:nvSpPr>
            <p:spPr>
              <a:xfrm>
                <a:off x="4101812" y="4046446"/>
                <a:ext cx="173726" cy="173388"/>
              </a:xfrm>
              <a:prstGeom prst="ellipse">
                <a:avLst/>
              </a:prstGeom>
              <a:gradFill>
                <a:gsLst>
                  <a:gs pos="0">
                    <a:srgbClr val="00AEFF"/>
                  </a:gs>
                  <a:gs pos="100000">
                    <a:srgbClr val="427EF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ko-KR" sz="9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</a:rPr>
                  <a:t>2</a:t>
                </a:r>
                <a:endParaRPr lang="ko-KR" altLang="en-US" sz="9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FBBAAEB-0E93-45A1-A801-619A0E19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695" y="4321708"/>
              <a:ext cx="3591682" cy="2369817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7916424" y="4008195"/>
            <a:ext cx="3926368" cy="2732370"/>
            <a:chOff x="7916424" y="4008195"/>
            <a:chExt cx="3926368" cy="2732370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916424" y="4008195"/>
              <a:ext cx="3926368" cy="2732370"/>
              <a:chOff x="1815425" y="3179108"/>
              <a:chExt cx="4305798" cy="2732370"/>
            </a:xfrm>
          </p:grpSpPr>
          <p:grpSp>
            <p:nvGrpSpPr>
              <p:cNvPr id="115" name="그룹 114"/>
              <p:cNvGrpSpPr/>
              <p:nvPr/>
            </p:nvGrpSpPr>
            <p:grpSpPr>
              <a:xfrm>
                <a:off x="1815425" y="3179108"/>
                <a:ext cx="4305798" cy="2732370"/>
                <a:chOff x="4094943" y="4977172"/>
                <a:chExt cx="1903995" cy="273237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21DC2B2D-B22C-423A-BF0E-A06858D39156}"/>
                    </a:ext>
                  </a:extLst>
                </p:cNvPr>
                <p:cNvSpPr/>
                <p:nvPr/>
              </p:nvSpPr>
              <p:spPr>
                <a:xfrm>
                  <a:off x="4094943" y="4977172"/>
                  <a:ext cx="1903995" cy="27323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C236E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1270"/>
                  </a:sp3d>
                </a:bodyPr>
                <a:lstStyle/>
                <a:p>
                  <a:pPr algn="ctr" defTabSz="1041937" fontAlgn="base">
                    <a:lnSpc>
                      <a:spcPct val="130000"/>
                    </a:lnSpc>
                    <a:spcBef>
                      <a:spcPct val="5000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kumimoji="1" lang="ko-KR" altLang="en-US" sz="2000" spc="-50">
                    <a:ln w="1270"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AD00216A-9979-4DEF-B27E-C82D9AF3D688}"/>
                    </a:ext>
                  </a:extLst>
                </p:cNvPr>
                <p:cNvSpPr/>
                <p:nvPr/>
              </p:nvSpPr>
              <p:spPr>
                <a:xfrm>
                  <a:off x="4094943" y="4977172"/>
                  <a:ext cx="1903995" cy="252000"/>
                </a:xfrm>
                <a:prstGeom prst="rect">
                  <a:avLst/>
                </a:prstGeom>
                <a:solidFill>
                  <a:srgbClr val="0C23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200" spc="-50" dirty="0" err="1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컨티뉴엄</a:t>
                  </a:r>
                  <a:r>
                    <a:rPr lang="ko-KR" altLang="en-US" sz="1200" spc="-50" dirty="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오버레이 </a:t>
                  </a:r>
                  <a:r>
                    <a:rPr lang="ko-KR" altLang="en-US" sz="1200" spc="-50" dirty="0" err="1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뉴럴</a:t>
                  </a:r>
                  <a:r>
                    <a:rPr lang="ko-KR" altLang="en-US" sz="1200" spc="-50" dirty="0">
                      <a:ln>
                        <a:solidFill>
                          <a:srgbClr val="4472C4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네트워크 </a:t>
                  </a:r>
                  <a:endParaRPr lang="en-US" altLang="ko-KR" sz="1200" spc="-5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16" name="타원 115"/>
              <p:cNvSpPr/>
              <p:nvPr/>
            </p:nvSpPr>
            <p:spPr>
              <a:xfrm>
                <a:off x="2228635" y="3217512"/>
                <a:ext cx="173726" cy="173388"/>
              </a:xfrm>
              <a:prstGeom prst="ellipse">
                <a:avLst/>
              </a:prstGeom>
              <a:gradFill>
                <a:gsLst>
                  <a:gs pos="0">
                    <a:srgbClr val="00AEFF"/>
                  </a:gs>
                  <a:gs pos="100000">
                    <a:srgbClr val="427EF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9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</a:rPr>
                  <a:t>3</a:t>
                </a:r>
                <a:endParaRPr lang="ko-KR" altLang="en-US" sz="9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71CE714-B0D2-4F78-A8BF-B36751B44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390" y="4321708"/>
              <a:ext cx="3899613" cy="228355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8951" y="36942"/>
            <a:ext cx="139781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solidFill>
                  <a:srgbClr val="00AEFF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연구개발 </a:t>
            </a:r>
            <a:r>
              <a:rPr lang="ko-KR" altLang="en-US" sz="1000" spc="-50" dirty="0" err="1">
                <a:ln w="1270">
                  <a:solidFill>
                    <a:srgbClr val="FFC000">
                      <a:alpha val="0"/>
                    </a:srgbClr>
                  </a:solidFill>
                </a:ln>
                <a:solidFill>
                  <a:srgbClr val="00AEFF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수행방안의</a:t>
            </a:r>
            <a:r>
              <a:rPr lang="ko-KR" altLang="en-US" sz="10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solidFill>
                  <a:srgbClr val="00AEFF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적절성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9776193" y="447262"/>
            <a:ext cx="2066599" cy="148023"/>
            <a:chOff x="9237078" y="656692"/>
            <a:chExt cx="2066599" cy="148023"/>
          </a:xfrm>
        </p:grpSpPr>
        <p:grpSp>
          <p:nvGrpSpPr>
            <p:cNvPr id="38" name="그룹 37"/>
            <p:cNvGrpSpPr/>
            <p:nvPr/>
          </p:nvGrpSpPr>
          <p:grpSpPr>
            <a:xfrm>
              <a:off x="9420273" y="656692"/>
              <a:ext cx="1144022" cy="148023"/>
              <a:chOff x="9664546" y="656692"/>
              <a:chExt cx="1144022" cy="148023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9664546" y="656692"/>
                <a:ext cx="144000" cy="144004"/>
              </a:xfrm>
              <a:prstGeom prst="rect">
                <a:avLst/>
              </a:prstGeom>
              <a:solidFill>
                <a:srgbClr val="00A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900" spc="-50">
                    <a:ln>
                      <a:solidFill>
                        <a:prstClr val="white">
                          <a:lumMod val="85000"/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공체 Medium" panose="00000600000000000000" pitchFamily="2" charset="-127"/>
                    <a:ea typeface="공체 Medium" panose="00000600000000000000" pitchFamily="2" charset="-127"/>
                  </a:rPr>
                  <a:t>Ⅱ</a:t>
                </a:r>
                <a:endParaRPr kumimoji="1" lang="ko-KR" altLang="en-US" sz="900" spc="-5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846766" y="666216"/>
                <a:ext cx="96180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900" spc="-50" dirty="0">
                    <a:ln w="1270">
                      <a:solidFill>
                        <a:srgbClr val="FFC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공체 Medium" panose="00000600000000000000" pitchFamily="2" charset="-127"/>
                    <a:ea typeface="공체 Medium" panose="00000600000000000000" pitchFamily="2" charset="-127"/>
                  </a:rPr>
                  <a:t>연구수행 계획 및 방안</a:t>
                </a: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9237078" y="656692"/>
              <a:ext cx="144000" cy="144004"/>
            </a:xfrm>
            <a:prstGeom prst="rect">
              <a:avLst/>
            </a:prstGeom>
            <a:solidFill>
              <a:srgbClr val="4757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spc="-5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Ⅰ</a:t>
              </a:r>
              <a:endParaRPr kumimoji="1" lang="ko-KR" altLang="en-US" sz="900" spc="-5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606102" y="656692"/>
              <a:ext cx="144000" cy="144004"/>
            </a:xfrm>
            <a:prstGeom prst="rect">
              <a:avLst/>
            </a:prstGeom>
            <a:solidFill>
              <a:srgbClr val="4757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Ⅲ</a:t>
              </a:r>
              <a:endParaRPr kumimoji="1" lang="ko-KR" altLang="en-US" sz="90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790627" y="656692"/>
              <a:ext cx="144000" cy="144004"/>
            </a:xfrm>
            <a:prstGeom prst="rect">
              <a:avLst/>
            </a:prstGeom>
            <a:solidFill>
              <a:srgbClr val="4757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spc="-5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Ⅳ</a:t>
              </a:r>
              <a:endParaRPr kumimoji="1" lang="ko-KR" altLang="en-US" sz="900" spc="-5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975152" y="656692"/>
              <a:ext cx="144000" cy="144004"/>
            </a:xfrm>
            <a:prstGeom prst="rect">
              <a:avLst/>
            </a:prstGeom>
            <a:solidFill>
              <a:srgbClr val="4757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spc="-5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Ⅴ</a:t>
              </a:r>
              <a:endParaRPr kumimoji="1" lang="ko-KR" altLang="en-US" sz="900" spc="-5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59677" y="656692"/>
              <a:ext cx="144000" cy="144004"/>
            </a:xfrm>
            <a:prstGeom prst="rect">
              <a:avLst/>
            </a:prstGeom>
            <a:solidFill>
              <a:srgbClr val="4757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spc="-5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Ⅵ</a:t>
              </a:r>
              <a:endParaRPr kumimoji="1" lang="ko-KR" altLang="en-US" sz="900" spc="-5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sp>
        <p:nvSpPr>
          <p:cNvPr id="51" name="한쪽 모서리가 둥근 사각형 50"/>
          <p:cNvSpPr/>
          <p:nvPr/>
        </p:nvSpPr>
        <p:spPr>
          <a:xfrm>
            <a:off x="153988" y="983416"/>
            <a:ext cx="1462143" cy="2946022"/>
          </a:xfrm>
          <a:prstGeom prst="round1Rect">
            <a:avLst>
              <a:gd name="adj" fmla="val 0"/>
            </a:avLst>
          </a:prstGeom>
          <a:solidFill>
            <a:srgbClr val="012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latinLnBrk="0"/>
            <a:endParaRPr lang="ko-KR" altLang="en-US" sz="1600" spc="-8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86471" y="983416"/>
            <a:ext cx="10605529" cy="2946024"/>
            <a:chOff x="1639996" y="972748"/>
            <a:chExt cx="10553865" cy="2956692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9996" y="983418"/>
              <a:ext cx="10552003" cy="2946022"/>
            </a:xfrm>
            <a:prstGeom prst="rect">
              <a:avLst/>
            </a:prstGeom>
          </p:spPr>
        </p:pic>
        <p:sp>
          <p:nvSpPr>
            <p:cNvPr id="57" name="모서리가 둥근 직사각형 56"/>
            <p:cNvSpPr/>
            <p:nvPr/>
          </p:nvSpPr>
          <p:spPr>
            <a:xfrm>
              <a:off x="1641859" y="972748"/>
              <a:ext cx="10552002" cy="2946022"/>
            </a:xfrm>
            <a:prstGeom prst="roundRect">
              <a:avLst>
                <a:gd name="adj" fmla="val 0"/>
              </a:avLst>
            </a:prstGeom>
            <a:solidFill>
              <a:srgbClr val="0D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848644" y="1426359"/>
            <a:ext cx="6445248" cy="224970"/>
            <a:chOff x="2927648" y="1772816"/>
            <a:chExt cx="6445248" cy="224970"/>
          </a:xfrm>
        </p:grpSpPr>
        <p:sp>
          <p:nvSpPr>
            <p:cNvPr id="59" name="TextBox 58"/>
            <p:cNvSpPr txBox="1"/>
            <p:nvPr/>
          </p:nvSpPr>
          <p:spPr>
            <a:xfrm>
              <a:off x="3148435" y="1782342"/>
              <a:ext cx="622446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클라우드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</a:t>
              </a:r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컨티뉴엄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환경에서의 </a:t>
              </a:r>
              <a:r>
                <a:rPr lang="en-US" altLang="ko-KR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DPU 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활용 거대</a:t>
              </a:r>
              <a:r>
                <a:rPr lang="en-US" altLang="ko-KR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AI 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지원 동적 네트워크</a:t>
              </a:r>
              <a:r>
                <a:rPr lang="en-US" altLang="ko-KR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(SDN) 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구성 기술</a:t>
              </a: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927648" y="1772816"/>
              <a:ext cx="252028" cy="209844"/>
              <a:chOff x="556583" y="1889999"/>
              <a:chExt cx="410750" cy="3420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CC1369F-B3A4-4A02-8B75-667A75E8803F}"/>
                  </a:ext>
                </a:extLst>
              </p:cNvPr>
              <p:cNvSpPr/>
              <p:nvPr/>
            </p:nvSpPr>
            <p:spPr>
              <a:xfrm>
                <a:off x="556583" y="1908121"/>
                <a:ext cx="269008" cy="270093"/>
              </a:xfrm>
              <a:prstGeom prst="rect">
                <a:avLst/>
              </a:prstGeom>
              <a:gradFill>
                <a:gsLst>
                  <a:gs pos="0">
                    <a:srgbClr val="2E32C4"/>
                  </a:gs>
                  <a:gs pos="100000">
                    <a:srgbClr val="00BEFA"/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5D32A12-F630-4E72-9707-78F32EA08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671" y="1889999"/>
                <a:ext cx="367662" cy="342000"/>
              </a:xfrm>
              <a:prstGeom prst="rect">
                <a:avLst/>
              </a:prstGeom>
            </p:spPr>
          </p:pic>
        </p:grpSp>
      </p:grpSp>
      <p:grpSp>
        <p:nvGrpSpPr>
          <p:cNvPr id="69" name="그룹 68"/>
          <p:cNvGrpSpPr/>
          <p:nvPr/>
        </p:nvGrpSpPr>
        <p:grpSpPr>
          <a:xfrm>
            <a:off x="1763266" y="1139410"/>
            <a:ext cx="3127603" cy="231111"/>
            <a:chOff x="2855640" y="1658819"/>
            <a:chExt cx="3127603" cy="231111"/>
          </a:xfrm>
        </p:grpSpPr>
        <p:sp>
          <p:nvSpPr>
            <p:cNvPr id="70" name="TextBox 69"/>
            <p:cNvSpPr txBox="1"/>
            <p:nvPr/>
          </p:nvSpPr>
          <p:spPr>
            <a:xfrm>
              <a:off x="3866317" y="1674486"/>
              <a:ext cx="21169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SzPct val="80000"/>
                <a:defRPr/>
              </a:pPr>
              <a:r>
                <a:rPr lang="ko-KR" altLang="en-US" sz="1400" b="1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클라우드</a:t>
              </a:r>
              <a:r>
                <a:rPr lang="ko-KR" altLang="en-US" sz="14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b="1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컨티뉴엄</a:t>
              </a:r>
              <a:r>
                <a:rPr lang="ko-KR" altLang="en-US" sz="14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인프라 구축</a:t>
              </a:r>
            </a:p>
          </p:txBody>
        </p:sp>
        <p:sp>
          <p:nvSpPr>
            <p:cNvPr id="71" name="모서리가 둥근 직사각형 70">
              <a:extLst>
                <a:ext uri="{FF2B5EF4-FFF2-40B4-BE49-F238E27FC236}">
                  <a16:creationId xmlns:a16="http://schemas.microsoft.com/office/drawing/2014/main" id="{CCC1369F-B3A4-4A02-8B75-667A75E8803F}"/>
                </a:ext>
              </a:extLst>
            </p:cNvPr>
            <p:cNvSpPr/>
            <p:nvPr/>
          </p:nvSpPr>
          <p:spPr>
            <a:xfrm>
              <a:off x="2855640" y="1658819"/>
              <a:ext cx="936000" cy="216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2E32C4"/>
                </a:gs>
                <a:gs pos="100000">
                  <a:srgbClr val="00BEFA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연구개발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848644" y="1706119"/>
            <a:ext cx="4101658" cy="224970"/>
            <a:chOff x="2927648" y="1772816"/>
            <a:chExt cx="4101658" cy="224970"/>
          </a:xfrm>
        </p:grpSpPr>
        <p:sp>
          <p:nvSpPr>
            <p:cNvPr id="76" name="TextBox 75"/>
            <p:cNvSpPr txBox="1"/>
            <p:nvPr/>
          </p:nvSpPr>
          <p:spPr>
            <a:xfrm>
              <a:off x="3148435" y="1782342"/>
              <a:ext cx="388087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클라우드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</a:t>
              </a:r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컨티뉴엄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환경에서 실시간 고효율 브로커 기술</a:t>
              </a: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2927648" y="1772816"/>
              <a:ext cx="252028" cy="209844"/>
              <a:chOff x="556583" y="1889999"/>
              <a:chExt cx="410750" cy="342000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CC1369F-B3A4-4A02-8B75-667A75E8803F}"/>
                  </a:ext>
                </a:extLst>
              </p:cNvPr>
              <p:cNvSpPr/>
              <p:nvPr/>
            </p:nvSpPr>
            <p:spPr>
              <a:xfrm>
                <a:off x="556583" y="1908121"/>
                <a:ext cx="269008" cy="270093"/>
              </a:xfrm>
              <a:prstGeom prst="rect">
                <a:avLst/>
              </a:prstGeom>
              <a:gradFill>
                <a:gsLst>
                  <a:gs pos="0">
                    <a:srgbClr val="2E32C4"/>
                  </a:gs>
                  <a:gs pos="100000">
                    <a:srgbClr val="00BEFA"/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5D32A12-F630-4E72-9707-78F32EA08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671" y="1889999"/>
                <a:ext cx="367662" cy="342000"/>
              </a:xfrm>
              <a:prstGeom prst="rect">
                <a:avLst/>
              </a:prstGeom>
            </p:spPr>
          </p:pic>
        </p:grpSp>
      </p:grpSp>
      <p:grpSp>
        <p:nvGrpSpPr>
          <p:cNvPr id="80" name="그룹 79"/>
          <p:cNvGrpSpPr/>
          <p:nvPr/>
        </p:nvGrpSpPr>
        <p:grpSpPr>
          <a:xfrm>
            <a:off x="1875082" y="2342347"/>
            <a:ext cx="4378977" cy="224970"/>
            <a:chOff x="2927648" y="1772816"/>
            <a:chExt cx="4378977" cy="224970"/>
          </a:xfrm>
        </p:grpSpPr>
        <p:sp>
          <p:nvSpPr>
            <p:cNvPr id="81" name="TextBox 80"/>
            <p:cNvSpPr txBox="1"/>
            <p:nvPr/>
          </p:nvSpPr>
          <p:spPr>
            <a:xfrm>
              <a:off x="3148435" y="1782342"/>
              <a:ext cx="415819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SDN 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기반 인프라 구축 및 </a:t>
              </a:r>
              <a:r>
                <a:rPr lang="en-US" altLang="ko-KR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DPU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를 통한 </a:t>
              </a:r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파라미터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공유 기술</a:t>
              </a: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2927648" y="1772816"/>
              <a:ext cx="252028" cy="209844"/>
              <a:chOff x="556583" y="1889999"/>
              <a:chExt cx="410750" cy="342000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CC1369F-B3A4-4A02-8B75-667A75E8803F}"/>
                  </a:ext>
                </a:extLst>
              </p:cNvPr>
              <p:cNvSpPr/>
              <p:nvPr/>
            </p:nvSpPr>
            <p:spPr>
              <a:xfrm>
                <a:off x="556583" y="1908121"/>
                <a:ext cx="269008" cy="270093"/>
              </a:xfrm>
              <a:prstGeom prst="rect">
                <a:avLst/>
              </a:prstGeom>
              <a:gradFill>
                <a:gsLst>
                  <a:gs pos="0">
                    <a:srgbClr val="2E32C4"/>
                  </a:gs>
                  <a:gs pos="100000">
                    <a:srgbClr val="00BEFA"/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15D32A12-F630-4E72-9707-78F32EA08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671" y="1889999"/>
                <a:ext cx="367662" cy="342000"/>
              </a:xfrm>
              <a:prstGeom prst="rect">
                <a:avLst/>
              </a:prstGeom>
            </p:spPr>
          </p:pic>
        </p:grpSp>
      </p:grpSp>
      <p:grpSp>
        <p:nvGrpSpPr>
          <p:cNvPr id="85" name="그룹 84"/>
          <p:cNvGrpSpPr/>
          <p:nvPr/>
        </p:nvGrpSpPr>
        <p:grpSpPr>
          <a:xfrm>
            <a:off x="1789704" y="2055398"/>
            <a:ext cx="4280803" cy="231111"/>
            <a:chOff x="2855640" y="1658819"/>
            <a:chExt cx="4280803" cy="231111"/>
          </a:xfrm>
        </p:grpSpPr>
        <p:sp>
          <p:nvSpPr>
            <p:cNvPr id="86" name="TextBox 85"/>
            <p:cNvSpPr txBox="1"/>
            <p:nvPr/>
          </p:nvSpPr>
          <p:spPr>
            <a:xfrm>
              <a:off x="3866317" y="1674486"/>
              <a:ext cx="32701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SzPct val="80000"/>
                <a:defRPr/>
              </a:pPr>
              <a:r>
                <a:rPr lang="ko-KR" altLang="en-US" sz="1400" b="1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클라우드</a:t>
              </a:r>
              <a:r>
                <a:rPr lang="ko-KR" altLang="en-US" sz="14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b="1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컨티뉴엄</a:t>
              </a:r>
              <a:r>
                <a:rPr lang="ko-KR" altLang="en-US" sz="14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기반 </a:t>
              </a:r>
              <a:r>
                <a:rPr lang="ko-KR" altLang="en-US" sz="14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학습 </a:t>
              </a:r>
              <a:r>
                <a:rPr lang="ko-KR" altLang="en-US" sz="1400" b="1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파라미터</a:t>
              </a:r>
              <a:r>
                <a:rPr lang="ko-KR" altLang="en-US" sz="14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b="1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파티셔닝</a:t>
              </a:r>
              <a:endParaRPr lang="ko-KR" altLang="en-US" sz="1400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CCC1369F-B3A4-4A02-8B75-667A75E8803F}"/>
                </a:ext>
              </a:extLst>
            </p:cNvPr>
            <p:cNvSpPr/>
            <p:nvPr/>
          </p:nvSpPr>
          <p:spPr>
            <a:xfrm>
              <a:off x="2855640" y="1658819"/>
              <a:ext cx="936000" cy="216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2E32C4"/>
                </a:gs>
                <a:gs pos="100000">
                  <a:srgbClr val="00BEFA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연구개발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1875082" y="2622107"/>
            <a:ext cx="3022836" cy="224970"/>
            <a:chOff x="2927648" y="1772816"/>
            <a:chExt cx="3022836" cy="224970"/>
          </a:xfrm>
        </p:grpSpPr>
        <p:sp>
          <p:nvSpPr>
            <p:cNvPr id="89" name="TextBox 88"/>
            <p:cNvSpPr txBox="1"/>
            <p:nvPr/>
          </p:nvSpPr>
          <p:spPr>
            <a:xfrm>
              <a:off x="3148435" y="1782342"/>
              <a:ext cx="280204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클라우드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</a:t>
              </a:r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컨티뉴엄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</a:t>
              </a:r>
              <a:r>
                <a:rPr lang="en-US" altLang="ko-KR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Self-Healing 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기술</a:t>
              </a: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2927648" y="1772816"/>
              <a:ext cx="252028" cy="209844"/>
              <a:chOff x="556583" y="1889999"/>
              <a:chExt cx="410750" cy="342000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CC1369F-B3A4-4A02-8B75-667A75E8803F}"/>
                  </a:ext>
                </a:extLst>
              </p:cNvPr>
              <p:cNvSpPr/>
              <p:nvPr/>
            </p:nvSpPr>
            <p:spPr>
              <a:xfrm>
                <a:off x="556583" y="1908121"/>
                <a:ext cx="269008" cy="270093"/>
              </a:xfrm>
              <a:prstGeom prst="rect">
                <a:avLst/>
              </a:prstGeom>
              <a:gradFill>
                <a:gsLst>
                  <a:gs pos="0">
                    <a:srgbClr val="2E32C4"/>
                  </a:gs>
                  <a:gs pos="100000">
                    <a:srgbClr val="00BEFA"/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15D32A12-F630-4E72-9707-78F32EA08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671" y="1889999"/>
                <a:ext cx="367662" cy="342000"/>
              </a:xfrm>
              <a:prstGeom prst="rect">
                <a:avLst/>
              </a:prstGeom>
            </p:spPr>
          </p:pic>
        </p:grpSp>
      </p:grpSp>
      <p:grpSp>
        <p:nvGrpSpPr>
          <p:cNvPr id="93" name="그룹 92"/>
          <p:cNvGrpSpPr/>
          <p:nvPr/>
        </p:nvGrpSpPr>
        <p:grpSpPr>
          <a:xfrm>
            <a:off x="1875082" y="2888447"/>
            <a:ext cx="6179213" cy="224970"/>
            <a:chOff x="2927648" y="1772816"/>
            <a:chExt cx="6179213" cy="224970"/>
          </a:xfrm>
        </p:grpSpPr>
        <p:sp>
          <p:nvSpPr>
            <p:cNvPr id="94" name="TextBox 93"/>
            <p:cNvSpPr txBox="1"/>
            <p:nvPr/>
          </p:nvSpPr>
          <p:spPr>
            <a:xfrm>
              <a:off x="3148435" y="1782342"/>
              <a:ext cx="59584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학습 가속화를 위한 이기종 </a:t>
              </a:r>
              <a:r>
                <a:rPr lang="en-US" altLang="ko-KR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GPU 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클러스터에서 </a:t>
              </a:r>
              <a:r>
                <a:rPr lang="en-US" altLang="ko-KR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Atomic Level </a:t>
              </a:r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하이브리드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동결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기술</a:t>
              </a: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2927648" y="1772816"/>
              <a:ext cx="252028" cy="209844"/>
              <a:chOff x="556583" y="1889999"/>
              <a:chExt cx="410750" cy="342000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CCC1369F-B3A4-4A02-8B75-667A75E8803F}"/>
                  </a:ext>
                </a:extLst>
              </p:cNvPr>
              <p:cNvSpPr/>
              <p:nvPr/>
            </p:nvSpPr>
            <p:spPr>
              <a:xfrm>
                <a:off x="556583" y="1908121"/>
                <a:ext cx="269008" cy="270093"/>
              </a:xfrm>
              <a:prstGeom prst="rect">
                <a:avLst/>
              </a:prstGeom>
              <a:gradFill>
                <a:gsLst>
                  <a:gs pos="0">
                    <a:srgbClr val="2E32C4"/>
                  </a:gs>
                  <a:gs pos="100000">
                    <a:srgbClr val="00BEFA"/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15D32A12-F630-4E72-9707-78F32EA08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671" y="1889999"/>
                <a:ext cx="367662" cy="342000"/>
              </a:xfrm>
              <a:prstGeom prst="rect">
                <a:avLst/>
              </a:prstGeom>
            </p:spPr>
          </p:pic>
        </p:grpSp>
      </p:grpSp>
      <p:grpSp>
        <p:nvGrpSpPr>
          <p:cNvPr id="98" name="그룹 97"/>
          <p:cNvGrpSpPr/>
          <p:nvPr/>
        </p:nvGrpSpPr>
        <p:grpSpPr>
          <a:xfrm>
            <a:off x="1875082" y="3534821"/>
            <a:ext cx="5448180" cy="224970"/>
            <a:chOff x="2927648" y="1772816"/>
            <a:chExt cx="5448180" cy="224970"/>
          </a:xfrm>
        </p:grpSpPr>
        <p:sp>
          <p:nvSpPr>
            <p:cNvPr id="99" name="TextBox 98"/>
            <p:cNvSpPr txBox="1"/>
            <p:nvPr/>
          </p:nvSpPr>
          <p:spPr>
            <a:xfrm>
              <a:off x="3148435" y="1782342"/>
              <a:ext cx="522739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클라우드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</a:t>
              </a:r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컨티뉴엄을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횡단하는 </a:t>
              </a:r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컨티뉴엄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오버레이 </a:t>
              </a:r>
              <a:r>
                <a:rPr lang="ko-KR" altLang="en-US" sz="1400" spc="-50" dirty="0" err="1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뉴럴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네트워크</a:t>
              </a:r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구축 기술</a:t>
              </a:r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2927648" y="1772816"/>
              <a:ext cx="252028" cy="209844"/>
              <a:chOff x="556583" y="1889999"/>
              <a:chExt cx="410750" cy="342000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CCC1369F-B3A4-4A02-8B75-667A75E8803F}"/>
                  </a:ext>
                </a:extLst>
              </p:cNvPr>
              <p:cNvSpPr/>
              <p:nvPr/>
            </p:nvSpPr>
            <p:spPr>
              <a:xfrm>
                <a:off x="556583" y="1908121"/>
                <a:ext cx="269008" cy="270093"/>
              </a:xfrm>
              <a:prstGeom prst="rect">
                <a:avLst/>
              </a:prstGeom>
              <a:gradFill>
                <a:gsLst>
                  <a:gs pos="0">
                    <a:srgbClr val="2E32C4"/>
                  </a:gs>
                  <a:gs pos="100000">
                    <a:srgbClr val="00BEFA"/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15D32A12-F630-4E72-9707-78F32EA08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671" y="1889999"/>
                <a:ext cx="367662" cy="342000"/>
              </a:xfrm>
              <a:prstGeom prst="rect">
                <a:avLst/>
              </a:prstGeom>
            </p:spPr>
          </p:pic>
        </p:grpSp>
      </p:grpSp>
      <p:grpSp>
        <p:nvGrpSpPr>
          <p:cNvPr id="103" name="그룹 102"/>
          <p:cNvGrpSpPr/>
          <p:nvPr/>
        </p:nvGrpSpPr>
        <p:grpSpPr>
          <a:xfrm>
            <a:off x="1789704" y="3247872"/>
            <a:ext cx="3781628" cy="231111"/>
            <a:chOff x="2855640" y="1658819"/>
            <a:chExt cx="3781628" cy="231111"/>
          </a:xfrm>
        </p:grpSpPr>
        <p:sp>
          <p:nvSpPr>
            <p:cNvPr id="104" name="TextBox 103"/>
            <p:cNvSpPr txBox="1"/>
            <p:nvPr/>
          </p:nvSpPr>
          <p:spPr>
            <a:xfrm>
              <a:off x="3866317" y="1674486"/>
              <a:ext cx="277095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SzPct val="80000"/>
                <a:defRPr/>
              </a:pPr>
              <a:r>
                <a:rPr lang="ko-KR" altLang="en-US" sz="1400" b="1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클라우드</a:t>
              </a:r>
              <a:r>
                <a:rPr lang="ko-KR" altLang="en-US" sz="14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b="1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컨티뉴엄</a:t>
              </a:r>
              <a:r>
                <a:rPr lang="ko-KR" altLang="en-US" sz="14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대규모 </a:t>
              </a:r>
              <a:r>
                <a:rPr lang="ko-KR" altLang="en-US" sz="1400" b="1" spc="-8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병렬학습</a:t>
              </a:r>
              <a:r>
                <a:rPr lang="ko-KR" altLang="en-US" sz="14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구조</a:t>
              </a:r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CCC1369F-B3A4-4A02-8B75-667A75E8803F}"/>
                </a:ext>
              </a:extLst>
            </p:cNvPr>
            <p:cNvSpPr/>
            <p:nvPr/>
          </p:nvSpPr>
          <p:spPr>
            <a:xfrm>
              <a:off x="2855640" y="1658819"/>
              <a:ext cx="936000" cy="216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2E32C4"/>
                </a:gs>
                <a:gs pos="100000">
                  <a:srgbClr val="00BEFA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400" spc="-5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연구개발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DD4FB93-6630-4222-A38E-54AB959AB8ED}"/>
              </a:ext>
            </a:extLst>
          </p:cNvPr>
          <p:cNvSpPr txBox="1"/>
          <p:nvPr/>
        </p:nvSpPr>
        <p:spPr>
          <a:xfrm>
            <a:off x="353197" y="1338748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buSzPct val="80000"/>
              <a:defRPr/>
            </a:pPr>
            <a:r>
              <a:rPr kumimoji="1" lang="en-US" altLang="ko-KR" sz="1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1</a:t>
            </a:r>
            <a:r>
              <a:rPr kumimoji="1" lang="ko-KR" altLang="en-US" sz="1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세부 </a:t>
            </a:r>
            <a:r>
              <a:rPr kumimoji="1" lang="en-US" altLang="ko-KR" sz="1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–</a:t>
            </a:r>
            <a:r>
              <a:rPr kumimoji="1" lang="ko-KR" altLang="en-US" sz="1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과제 </a:t>
            </a:r>
            <a:r>
              <a:rPr kumimoji="1" lang="en-US" altLang="ko-KR" sz="1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1 </a:t>
            </a:r>
            <a:endParaRPr kumimoji="1" lang="ko-KR" altLang="en-US" sz="180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+mj-cs"/>
            </a:endParaRPr>
          </a:p>
        </p:txBody>
      </p:sp>
      <p:grpSp>
        <p:nvGrpSpPr>
          <p:cNvPr id="53" name="그룹 52"/>
          <p:cNvGrpSpPr/>
          <p:nvPr/>
        </p:nvGrpSpPr>
        <p:grpSpPr>
          <a:xfrm flipV="1">
            <a:off x="353197" y="875272"/>
            <a:ext cx="372163" cy="230588"/>
            <a:chOff x="608531" y="5390225"/>
            <a:chExt cx="372163" cy="23058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 flipH="1">
              <a:off x="803514" y="5390225"/>
              <a:ext cx="177180" cy="230588"/>
            </a:xfrm>
            <a:custGeom>
              <a:avLst/>
              <a:gdLst>
                <a:gd name="T0" fmla="*/ 114 w 133"/>
                <a:gd name="T1" fmla="*/ 21 h 172"/>
                <a:gd name="T2" fmla="*/ 113 w 133"/>
                <a:gd name="T3" fmla="*/ 21 h 172"/>
                <a:gd name="T4" fmla="*/ 65 w 133"/>
                <a:gd name="T5" fmla="*/ 0 h 172"/>
                <a:gd name="T6" fmla="*/ 3 w 133"/>
                <a:gd name="T7" fmla="*/ 44 h 172"/>
                <a:gd name="T8" fmla="*/ 0 w 133"/>
                <a:gd name="T9" fmla="*/ 65 h 172"/>
                <a:gd name="T10" fmla="*/ 21 w 133"/>
                <a:gd name="T11" fmla="*/ 113 h 172"/>
                <a:gd name="T12" fmla="*/ 21 w 133"/>
                <a:gd name="T13" fmla="*/ 113 h 172"/>
                <a:gd name="T14" fmla="*/ 65 w 133"/>
                <a:gd name="T15" fmla="*/ 131 h 172"/>
                <a:gd name="T16" fmla="*/ 68 w 133"/>
                <a:gd name="T17" fmla="*/ 131 h 172"/>
                <a:gd name="T18" fmla="*/ 28 w 133"/>
                <a:gd name="T19" fmla="*/ 171 h 172"/>
                <a:gd name="T20" fmla="*/ 35 w 133"/>
                <a:gd name="T21" fmla="*/ 172 h 172"/>
                <a:gd name="T22" fmla="*/ 103 w 133"/>
                <a:gd name="T23" fmla="*/ 140 h 172"/>
                <a:gd name="T24" fmla="*/ 133 w 133"/>
                <a:gd name="T25" fmla="*/ 71 h 172"/>
                <a:gd name="T26" fmla="*/ 114 w 133"/>
                <a:gd name="T27" fmla="*/ 2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72">
                  <a:moveTo>
                    <a:pt x="114" y="21"/>
                  </a:moveTo>
                  <a:cubicBezTo>
                    <a:pt x="113" y="21"/>
                    <a:pt x="113" y="21"/>
                    <a:pt x="113" y="21"/>
                  </a:cubicBezTo>
                  <a:cubicBezTo>
                    <a:pt x="101" y="8"/>
                    <a:pt x="84" y="0"/>
                    <a:pt x="65" y="0"/>
                  </a:cubicBezTo>
                  <a:cubicBezTo>
                    <a:pt x="37" y="0"/>
                    <a:pt x="12" y="18"/>
                    <a:pt x="3" y="44"/>
                  </a:cubicBezTo>
                  <a:cubicBezTo>
                    <a:pt x="1" y="51"/>
                    <a:pt x="0" y="58"/>
                    <a:pt x="0" y="65"/>
                  </a:cubicBezTo>
                  <a:cubicBezTo>
                    <a:pt x="0" y="84"/>
                    <a:pt x="8" y="101"/>
                    <a:pt x="21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32" y="124"/>
                    <a:pt x="48" y="131"/>
                    <a:pt x="65" y="131"/>
                  </a:cubicBezTo>
                  <a:cubicBezTo>
                    <a:pt x="66" y="131"/>
                    <a:pt x="67" y="131"/>
                    <a:pt x="68" y="131"/>
                  </a:cubicBezTo>
                  <a:cubicBezTo>
                    <a:pt x="63" y="145"/>
                    <a:pt x="50" y="159"/>
                    <a:pt x="28" y="171"/>
                  </a:cubicBezTo>
                  <a:cubicBezTo>
                    <a:pt x="30" y="172"/>
                    <a:pt x="32" y="172"/>
                    <a:pt x="35" y="172"/>
                  </a:cubicBezTo>
                  <a:cubicBezTo>
                    <a:pt x="60" y="172"/>
                    <a:pt x="83" y="161"/>
                    <a:pt x="103" y="140"/>
                  </a:cubicBezTo>
                  <a:cubicBezTo>
                    <a:pt x="123" y="120"/>
                    <a:pt x="133" y="96"/>
                    <a:pt x="133" y="71"/>
                  </a:cubicBezTo>
                  <a:cubicBezTo>
                    <a:pt x="133" y="52"/>
                    <a:pt x="127" y="35"/>
                    <a:pt x="114" y="21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E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-8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E384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 flipH="1">
              <a:off x="608531" y="5390225"/>
              <a:ext cx="178875" cy="230588"/>
            </a:xfrm>
            <a:custGeom>
              <a:avLst/>
              <a:gdLst>
                <a:gd name="T0" fmla="*/ 114 w 134"/>
                <a:gd name="T1" fmla="*/ 21 h 172"/>
                <a:gd name="T2" fmla="*/ 114 w 134"/>
                <a:gd name="T3" fmla="*/ 21 h 172"/>
                <a:gd name="T4" fmla="*/ 66 w 134"/>
                <a:gd name="T5" fmla="*/ 0 h 172"/>
                <a:gd name="T6" fmla="*/ 4 w 134"/>
                <a:gd name="T7" fmla="*/ 44 h 172"/>
                <a:gd name="T8" fmla="*/ 0 w 134"/>
                <a:gd name="T9" fmla="*/ 65 h 172"/>
                <a:gd name="T10" fmla="*/ 21 w 134"/>
                <a:gd name="T11" fmla="*/ 113 h 172"/>
                <a:gd name="T12" fmla="*/ 21 w 134"/>
                <a:gd name="T13" fmla="*/ 113 h 172"/>
                <a:gd name="T14" fmla="*/ 66 w 134"/>
                <a:gd name="T15" fmla="*/ 131 h 172"/>
                <a:gd name="T16" fmla="*/ 68 w 134"/>
                <a:gd name="T17" fmla="*/ 131 h 172"/>
                <a:gd name="T18" fmla="*/ 28 w 134"/>
                <a:gd name="T19" fmla="*/ 171 h 172"/>
                <a:gd name="T20" fmla="*/ 35 w 134"/>
                <a:gd name="T21" fmla="*/ 172 h 172"/>
                <a:gd name="T22" fmla="*/ 104 w 134"/>
                <a:gd name="T23" fmla="*/ 140 h 172"/>
                <a:gd name="T24" fmla="*/ 134 w 134"/>
                <a:gd name="T25" fmla="*/ 71 h 172"/>
                <a:gd name="T26" fmla="*/ 114 w 134"/>
                <a:gd name="T27" fmla="*/ 2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72"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02" y="8"/>
                    <a:pt x="85" y="0"/>
                    <a:pt x="66" y="0"/>
                  </a:cubicBezTo>
                  <a:cubicBezTo>
                    <a:pt x="37" y="0"/>
                    <a:pt x="13" y="18"/>
                    <a:pt x="4" y="44"/>
                  </a:cubicBezTo>
                  <a:cubicBezTo>
                    <a:pt x="2" y="51"/>
                    <a:pt x="0" y="58"/>
                    <a:pt x="0" y="65"/>
                  </a:cubicBezTo>
                  <a:cubicBezTo>
                    <a:pt x="0" y="84"/>
                    <a:pt x="8" y="101"/>
                    <a:pt x="21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33" y="124"/>
                    <a:pt x="48" y="131"/>
                    <a:pt x="66" y="131"/>
                  </a:cubicBezTo>
                  <a:cubicBezTo>
                    <a:pt x="66" y="131"/>
                    <a:pt x="67" y="131"/>
                    <a:pt x="68" y="131"/>
                  </a:cubicBezTo>
                  <a:cubicBezTo>
                    <a:pt x="64" y="145"/>
                    <a:pt x="51" y="159"/>
                    <a:pt x="28" y="171"/>
                  </a:cubicBezTo>
                  <a:cubicBezTo>
                    <a:pt x="31" y="172"/>
                    <a:pt x="33" y="172"/>
                    <a:pt x="35" y="172"/>
                  </a:cubicBezTo>
                  <a:cubicBezTo>
                    <a:pt x="61" y="172"/>
                    <a:pt x="84" y="161"/>
                    <a:pt x="104" y="140"/>
                  </a:cubicBezTo>
                  <a:cubicBezTo>
                    <a:pt x="124" y="120"/>
                    <a:pt x="134" y="96"/>
                    <a:pt x="134" y="71"/>
                  </a:cubicBezTo>
                  <a:cubicBezTo>
                    <a:pt x="134" y="52"/>
                    <a:pt x="127" y="35"/>
                    <a:pt x="114" y="21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E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-8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E384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6" name="모서리가 둥근 직사각형 281">
            <a:extLst>
              <a:ext uri="{FF2B5EF4-FFF2-40B4-BE49-F238E27FC236}">
                <a16:creationId xmlns:a16="http://schemas.microsoft.com/office/drawing/2014/main" id="{9D84D53D-FE99-4BA3-A9EC-AC0AFAFB2B6C}"/>
              </a:ext>
            </a:extLst>
          </p:cNvPr>
          <p:cNvSpPr/>
          <p:nvPr/>
        </p:nvSpPr>
        <p:spPr>
          <a:xfrm>
            <a:off x="86302" y="392012"/>
            <a:ext cx="522016" cy="1992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B650"/>
              </a:gs>
              <a:gs pos="100000">
                <a:srgbClr val="85CD50"/>
              </a:gs>
            </a:gsLst>
            <a:lin ang="13500000" scaled="1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12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세부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E4974D-F050-4AC7-B98B-13F8FB450C7E}"/>
              </a:ext>
            </a:extLst>
          </p:cNvPr>
          <p:cNvGrpSpPr/>
          <p:nvPr/>
        </p:nvGrpSpPr>
        <p:grpSpPr>
          <a:xfrm>
            <a:off x="152215" y="2056397"/>
            <a:ext cx="1438279" cy="674184"/>
            <a:chOff x="180971" y="1801676"/>
            <a:chExt cx="1438279" cy="674184"/>
          </a:xfrm>
        </p:grpSpPr>
        <p:sp>
          <p:nvSpPr>
            <p:cNvPr id="107" name="모서리가 둥근 직사각형 83">
              <a:extLst>
                <a:ext uri="{FF2B5EF4-FFF2-40B4-BE49-F238E27FC236}">
                  <a16:creationId xmlns:a16="http://schemas.microsoft.com/office/drawing/2014/main" id="{D30B0A88-2B5F-4269-80BB-CFCF8F6F221B}"/>
                </a:ext>
              </a:extLst>
            </p:cNvPr>
            <p:cNvSpPr/>
            <p:nvPr/>
          </p:nvSpPr>
          <p:spPr>
            <a:xfrm>
              <a:off x="180971" y="1801676"/>
              <a:ext cx="1438279" cy="674184"/>
            </a:xfrm>
            <a:prstGeom prst="roundRect">
              <a:avLst>
                <a:gd name="adj" fmla="val 7588"/>
              </a:avLst>
            </a:prstGeom>
            <a:gradFill flip="none" rotWithShape="1">
              <a:gsLst>
                <a:gs pos="0">
                  <a:srgbClr val="4D5B6B"/>
                </a:gs>
                <a:gs pos="66000">
                  <a:srgbClr val="1E222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endParaRPr kumimoji="1" lang="ko-KR" altLang="en-US" sz="12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A5136-694C-40D1-B97E-21DE25B73946}"/>
                </a:ext>
              </a:extLst>
            </p:cNvPr>
            <p:cNvSpPr txBox="1"/>
            <p:nvPr/>
          </p:nvSpPr>
          <p:spPr>
            <a:xfrm>
              <a:off x="705270" y="1934866"/>
              <a:ext cx="828753" cy="40780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kumimoji="1" lang="ko-KR" altLang="en-US" sz="3600" spc="-20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  <a:lvl2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2pPr>
              <a:lvl3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3pPr>
              <a:lvl4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4pPr>
              <a:lvl5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>
                <a:defRPr/>
              </a:pPr>
              <a:r>
                <a:rPr lang="ko-KR" altLang="en-US" sz="105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경희대학교</a:t>
              </a:r>
              <a:endParaRPr lang="en-US" altLang="ko-KR" sz="160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eaLnBrk="1" latinLnBrk="0" hangingPunct="1">
                <a:defRPr/>
              </a:pPr>
              <a:r>
                <a:rPr lang="ko-KR" altLang="en-US" sz="1600" b="1" spc="-5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rPr>
                <a:t>허의남</a:t>
              </a:r>
              <a:r>
                <a:rPr lang="ko-KR" altLang="en-US" sz="105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교수</a:t>
              </a:r>
              <a:endParaRPr lang="ko-KR" altLang="en-US" sz="120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C828D6C-603B-476A-B5BB-5B6012EC3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228" y="1915963"/>
              <a:ext cx="353229" cy="449167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11386593" y="986117"/>
            <a:ext cx="720080" cy="616350"/>
            <a:chOff x="8885034" y="157925"/>
            <a:chExt cx="720080" cy="616350"/>
          </a:xfrm>
        </p:grpSpPr>
        <p:sp>
          <p:nvSpPr>
            <p:cNvPr id="49" name="자유형 278">
              <a:extLst>
                <a:ext uri="{FF2B5EF4-FFF2-40B4-BE49-F238E27FC236}">
                  <a16:creationId xmlns:a16="http://schemas.microsoft.com/office/drawing/2014/main" id="{EE034B50-3821-402C-89DF-ED892D1E1B5E}"/>
                </a:ext>
              </a:extLst>
            </p:cNvPr>
            <p:cNvSpPr/>
            <p:nvPr/>
          </p:nvSpPr>
          <p:spPr>
            <a:xfrm rot="3411770" flipV="1">
              <a:off x="8936899" y="106060"/>
              <a:ext cx="616350" cy="720080"/>
            </a:xfrm>
            <a:custGeom>
              <a:avLst/>
              <a:gdLst>
                <a:gd name="connsiteX0" fmla="*/ 828092 w 1656184"/>
                <a:gd name="connsiteY0" fmla="*/ 1934900 h 1934900"/>
                <a:gd name="connsiteX1" fmla="*/ 0 w 1656184"/>
                <a:gd name="connsiteY1" fmla="*/ 1106808 h 1934900"/>
                <a:gd name="connsiteX2" fmla="*/ 661202 w 1656184"/>
                <a:gd name="connsiteY2" fmla="*/ 295540 h 1934900"/>
                <a:gd name="connsiteX3" fmla="*/ 688915 w 1656184"/>
                <a:gd name="connsiteY3" fmla="*/ 292746 h 1934900"/>
                <a:gd name="connsiteX4" fmla="*/ 828092 w 1656184"/>
                <a:gd name="connsiteY4" fmla="*/ 0 h 1934900"/>
                <a:gd name="connsiteX5" fmla="*/ 967269 w 1656184"/>
                <a:gd name="connsiteY5" fmla="*/ 292746 h 1934900"/>
                <a:gd name="connsiteX6" fmla="*/ 994982 w 1656184"/>
                <a:gd name="connsiteY6" fmla="*/ 295540 h 1934900"/>
                <a:gd name="connsiteX7" fmla="*/ 1656184 w 1656184"/>
                <a:gd name="connsiteY7" fmla="*/ 1106808 h 1934900"/>
                <a:gd name="connsiteX8" fmla="*/ 828092 w 1656184"/>
                <a:gd name="connsiteY8" fmla="*/ 1934900 h 193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6184" h="1934900">
                  <a:moveTo>
                    <a:pt x="828092" y="1934900"/>
                  </a:moveTo>
                  <a:cubicBezTo>
                    <a:pt x="370749" y="1934900"/>
                    <a:pt x="0" y="1564151"/>
                    <a:pt x="0" y="1106808"/>
                  </a:cubicBezTo>
                  <a:cubicBezTo>
                    <a:pt x="0" y="706633"/>
                    <a:pt x="283854" y="372756"/>
                    <a:pt x="661202" y="295540"/>
                  </a:cubicBezTo>
                  <a:lnTo>
                    <a:pt x="688915" y="292746"/>
                  </a:lnTo>
                  <a:lnTo>
                    <a:pt x="828092" y="0"/>
                  </a:lnTo>
                  <a:lnTo>
                    <a:pt x="967269" y="292746"/>
                  </a:lnTo>
                  <a:lnTo>
                    <a:pt x="994982" y="295540"/>
                  </a:lnTo>
                  <a:cubicBezTo>
                    <a:pt x="1372330" y="372756"/>
                    <a:pt x="1656184" y="706633"/>
                    <a:pt x="1656184" y="1106808"/>
                  </a:cubicBezTo>
                  <a:cubicBezTo>
                    <a:pt x="1656184" y="1564151"/>
                    <a:pt x="1285435" y="1934900"/>
                    <a:pt x="828092" y="1934900"/>
                  </a:cubicBez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15600000" scaled="0"/>
            </a:gra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16084FE-CAEB-4338-B9CB-7D3B615CCCEC}"/>
                </a:ext>
              </a:extLst>
            </p:cNvPr>
            <p:cNvSpPr/>
            <p:nvPr/>
          </p:nvSpPr>
          <p:spPr>
            <a:xfrm>
              <a:off x="9062553" y="382744"/>
              <a:ext cx="456856" cy="186590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/>
            <a:p>
              <a:pPr algn="ctr" defTabSz="457200" fontAlgn="base">
                <a:lnSpc>
                  <a:spcPts val="1300"/>
                </a:lnSpc>
                <a:spcBef>
                  <a:spcPct val="0"/>
                </a:spcBef>
                <a:buClr>
                  <a:srgbClr val="808080"/>
                </a:buClr>
              </a:pPr>
              <a:r>
                <a:rPr kumimoji="1" lang="en-US" altLang="ko-KR" sz="16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+mj-cs"/>
                </a:rPr>
                <a:t>1</a:t>
              </a:r>
              <a:r>
                <a:rPr kumimoji="1" lang="ko-KR" altLang="en-US" sz="1600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+mj-cs"/>
                </a:rPr>
                <a:t>세부</a:t>
              </a:r>
              <a:endParaRPr kumimoji="1" lang="ko-KR" altLang="en-US" sz="120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10809384" y="601408"/>
            <a:ext cx="1441939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참고용</a:t>
            </a:r>
          </a:p>
        </p:txBody>
      </p:sp>
    </p:spTree>
    <p:extLst>
      <p:ext uri="{BB962C8B-B14F-4D97-AF65-F5344CB8AC3E}">
        <p14:creationId xmlns:p14="http://schemas.microsoft.com/office/powerpoint/2010/main" val="258049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B56241E8-8D58-4CDB-8D8E-A29D46E9CC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189F1AF5-EF7F-4B68-94B6-9AD7D7834D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70"/>
          <a:stretch/>
        </p:blipFill>
        <p:spPr>
          <a:xfrm>
            <a:off x="4971019" y="2453390"/>
            <a:ext cx="7182871" cy="440461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916758" y="2389491"/>
            <a:ext cx="2952707" cy="613418"/>
            <a:chOff x="748358" y="2041798"/>
            <a:chExt cx="2952707" cy="613418"/>
          </a:xfrm>
        </p:grpSpPr>
        <p:sp>
          <p:nvSpPr>
            <p:cNvPr id="11" name="직사각형 331"/>
            <p:cNvSpPr/>
            <p:nvPr/>
          </p:nvSpPr>
          <p:spPr>
            <a:xfrm>
              <a:off x="1451484" y="2213854"/>
              <a:ext cx="2249581" cy="276999"/>
            </a:xfrm>
            <a:prstGeom prst="rect">
              <a:avLst/>
            </a:prstGeom>
            <a:noFill/>
          </p:spPr>
          <p:txBody>
            <a:bodyPr wrap="none" lIns="0" tIns="0" rIns="72000" bIns="0" anchor="b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lvl="2" defTabSz="457200" latinLnBrk="0">
                <a:lnSpc>
                  <a:spcPct val="90000"/>
                </a:lnSpc>
                <a:spcAft>
                  <a:spcPts val="1000"/>
                </a:spcAft>
                <a:buSzPct val="90000"/>
                <a:defRPr/>
              </a:pPr>
              <a:r>
                <a:rPr lang="en-US" altLang="ko-KR" sz="2000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  <a:cs typeface="+mj-cs"/>
                </a:rPr>
                <a:t>1</a:t>
              </a:r>
              <a:r>
                <a:rPr lang="ko-KR" altLang="en-US" sz="2000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  <a:cs typeface="+mj-cs"/>
                </a:rPr>
                <a:t>차년도 연구개발 내용</a:t>
              </a:r>
              <a:endParaRPr lang="ko-KR" altLang="en-US" sz="20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748358" y="2041798"/>
              <a:ext cx="614614" cy="613418"/>
              <a:chOff x="5244864" y="2025008"/>
              <a:chExt cx="614614" cy="613418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5244864" y="2025008"/>
                <a:ext cx="614614" cy="613418"/>
              </a:xfrm>
              <a:prstGeom prst="ellipse">
                <a:avLst/>
              </a:prstGeom>
              <a:gradFill>
                <a:gsLst>
                  <a:gs pos="0">
                    <a:srgbClr val="0060C3"/>
                  </a:gs>
                  <a:gs pos="100000">
                    <a:srgbClr val="10172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4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  <p:sp>
            <p:nvSpPr>
              <p:cNvPr id="10" name="직사각형 331"/>
              <p:cNvSpPr/>
              <p:nvPr/>
            </p:nvSpPr>
            <p:spPr>
              <a:xfrm>
                <a:off x="5383856" y="2168860"/>
                <a:ext cx="336631" cy="341632"/>
              </a:xfrm>
              <a:prstGeom prst="rect">
                <a:avLst/>
              </a:prstGeom>
            </p:spPr>
            <p:txBody>
              <a:bodyPr wrap="none" lIns="0" tIns="0" rIns="0" bIns="0" anchor="b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lvl="2" algn="ctr" defTabSz="457200" latinLnBrk="0">
                  <a:lnSpc>
                    <a:spcPct val="90000"/>
                  </a:lnSpc>
                  <a:spcAft>
                    <a:spcPts val="1000"/>
                  </a:spcAft>
                  <a:buSzPct val="90000"/>
                  <a:defRPr/>
                </a:pPr>
                <a:r>
                  <a:rPr lang="en-US" altLang="ko-KR" sz="2400" spc="-10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+mj-cs"/>
                  </a:rPr>
                  <a:t>01</a:t>
                </a: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1916758" y="3300133"/>
            <a:ext cx="2507072" cy="613418"/>
            <a:chOff x="748358" y="2041798"/>
            <a:chExt cx="2507072" cy="613418"/>
          </a:xfrm>
        </p:grpSpPr>
        <p:sp>
          <p:nvSpPr>
            <p:cNvPr id="18" name="직사각형 331"/>
            <p:cNvSpPr/>
            <p:nvPr/>
          </p:nvSpPr>
          <p:spPr>
            <a:xfrm>
              <a:off x="1451484" y="2220697"/>
              <a:ext cx="1803946" cy="276999"/>
            </a:xfrm>
            <a:prstGeom prst="rect">
              <a:avLst/>
            </a:prstGeom>
            <a:noFill/>
          </p:spPr>
          <p:txBody>
            <a:bodyPr wrap="none" lIns="0" tIns="0" rIns="72000" bIns="0" anchor="b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lvl="2" defTabSz="457200" latinLnBrk="0">
                <a:lnSpc>
                  <a:spcPct val="90000"/>
                </a:lnSpc>
                <a:spcAft>
                  <a:spcPts val="1000"/>
                </a:spcAft>
                <a:buSzPct val="90000"/>
                <a:defRPr/>
              </a:pPr>
              <a:r>
                <a:rPr lang="en-US" altLang="ko-KR" sz="2000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  <a:cs typeface="+mj-cs"/>
                </a:rPr>
                <a:t>1</a:t>
              </a:r>
              <a:r>
                <a:rPr lang="ko-KR" altLang="en-US" sz="2000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  <a:cs typeface="+mj-cs"/>
                </a:rPr>
                <a:t>차년도 연구 성과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748358" y="2041798"/>
              <a:ext cx="614614" cy="613418"/>
              <a:chOff x="5244864" y="2025008"/>
              <a:chExt cx="614614" cy="613418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5244864" y="2025008"/>
                <a:ext cx="614614" cy="613418"/>
              </a:xfrm>
              <a:prstGeom prst="ellipse">
                <a:avLst/>
              </a:prstGeom>
              <a:gradFill>
                <a:gsLst>
                  <a:gs pos="0">
                    <a:srgbClr val="0060C3"/>
                  </a:gs>
                  <a:gs pos="100000">
                    <a:srgbClr val="10172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4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  <p:sp>
            <p:nvSpPr>
              <p:cNvPr id="17" name="직사각형 331"/>
              <p:cNvSpPr/>
              <p:nvPr/>
            </p:nvSpPr>
            <p:spPr>
              <a:xfrm>
                <a:off x="5324545" y="2168860"/>
                <a:ext cx="455254" cy="341632"/>
              </a:xfrm>
              <a:prstGeom prst="rect">
                <a:avLst/>
              </a:prstGeom>
            </p:spPr>
            <p:txBody>
              <a:bodyPr wrap="none" lIns="0" tIns="0" rIns="0" bIns="0" anchor="b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lvl="2" algn="ctr" defTabSz="457200" latinLnBrk="0">
                  <a:lnSpc>
                    <a:spcPct val="90000"/>
                  </a:lnSpc>
                  <a:spcAft>
                    <a:spcPts val="1000"/>
                  </a:spcAft>
                  <a:buSzPct val="90000"/>
                  <a:defRPr/>
                </a:pPr>
                <a:r>
                  <a:rPr lang="en-US" altLang="ko-KR" sz="2400" spc="-10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+mj-cs"/>
                  </a:rPr>
                  <a:t>02</a:t>
                </a: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1916758" y="4210775"/>
            <a:ext cx="2608062" cy="613418"/>
            <a:chOff x="748358" y="2041798"/>
            <a:chExt cx="2608062" cy="613418"/>
          </a:xfrm>
        </p:grpSpPr>
        <p:sp>
          <p:nvSpPr>
            <p:cNvPr id="25" name="직사각형 331"/>
            <p:cNvSpPr/>
            <p:nvPr/>
          </p:nvSpPr>
          <p:spPr>
            <a:xfrm>
              <a:off x="1451484" y="2203929"/>
              <a:ext cx="1904936" cy="284693"/>
            </a:xfrm>
            <a:prstGeom prst="rect">
              <a:avLst/>
            </a:prstGeom>
            <a:noFill/>
          </p:spPr>
          <p:txBody>
            <a:bodyPr wrap="none" lIns="0" tIns="0" rIns="72000" bIns="0" anchor="b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lvl="2" defTabSz="457200" latinLnBrk="0">
                <a:lnSpc>
                  <a:spcPct val="90000"/>
                </a:lnSpc>
                <a:spcAft>
                  <a:spcPts val="1000"/>
                </a:spcAft>
                <a:buSzPct val="90000"/>
                <a:defRPr/>
              </a:pPr>
              <a:r>
                <a:rPr lang="en-US" altLang="ko-KR" sz="2000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  <a:cs typeface="+mj-cs"/>
                </a:rPr>
                <a:t>2</a:t>
              </a:r>
              <a:r>
                <a:rPr lang="ko-KR" altLang="en-US" sz="2000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  <a:cs typeface="+mj-cs"/>
                </a:rPr>
                <a:t>차년도 연구 계획</a:t>
              </a: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48358" y="2041798"/>
              <a:ext cx="614614" cy="613418"/>
              <a:chOff x="5244864" y="2025008"/>
              <a:chExt cx="614614" cy="613418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5244864" y="2025008"/>
                <a:ext cx="614614" cy="613418"/>
              </a:xfrm>
              <a:prstGeom prst="ellipse">
                <a:avLst/>
              </a:prstGeom>
              <a:gradFill>
                <a:gsLst>
                  <a:gs pos="0">
                    <a:srgbClr val="0060C3"/>
                  </a:gs>
                  <a:gs pos="100000">
                    <a:srgbClr val="10172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4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  <p:sp>
            <p:nvSpPr>
              <p:cNvPr id="24" name="직사각형 331"/>
              <p:cNvSpPr/>
              <p:nvPr/>
            </p:nvSpPr>
            <p:spPr>
              <a:xfrm>
                <a:off x="5324545" y="2168860"/>
                <a:ext cx="455254" cy="341632"/>
              </a:xfrm>
              <a:prstGeom prst="rect">
                <a:avLst/>
              </a:prstGeom>
            </p:spPr>
            <p:txBody>
              <a:bodyPr wrap="none" lIns="0" tIns="0" rIns="0" bIns="0" anchor="b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lvl="2" algn="ctr" defTabSz="457200" latinLnBrk="0">
                  <a:lnSpc>
                    <a:spcPct val="90000"/>
                  </a:lnSpc>
                  <a:spcAft>
                    <a:spcPts val="1000"/>
                  </a:spcAft>
                  <a:buSzPct val="90000"/>
                  <a:defRPr/>
                </a:pPr>
                <a:r>
                  <a:rPr lang="en-US" altLang="ko-KR" sz="2400" spc="-10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+mj-cs"/>
                  </a:rPr>
                  <a:t>03</a:t>
                </a:r>
              </a:p>
            </p:txBody>
          </p:sp>
        </p:grpSp>
      </p:grpSp>
      <p:sp>
        <p:nvSpPr>
          <p:cNvPr id="55" name="직사각형 331"/>
          <p:cNvSpPr/>
          <p:nvPr/>
        </p:nvSpPr>
        <p:spPr>
          <a:xfrm>
            <a:off x="748358" y="1075957"/>
            <a:ext cx="2658154" cy="455509"/>
          </a:xfrm>
          <a:prstGeom prst="rect">
            <a:avLst/>
          </a:prstGeom>
          <a:noFill/>
        </p:spPr>
        <p:txBody>
          <a:bodyPr wrap="none" lIns="0" tIns="0" rIns="72000" bIns="0" anchor="b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en-US" altLang="ko-KR" sz="32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CONTENTS</a:t>
            </a:r>
            <a:endParaRPr lang="ko-KR" altLang="en-US" sz="32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+mj-cs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6289312-74D9-4279-AD8C-32FD40848F49}"/>
              </a:ext>
            </a:extLst>
          </p:cNvPr>
          <p:cNvCxnSpPr>
            <a:cxnSpLocks/>
          </p:cNvCxnSpPr>
          <p:nvPr/>
        </p:nvCxnSpPr>
        <p:spPr>
          <a:xfrm>
            <a:off x="3406512" y="1244382"/>
            <a:ext cx="8784000" cy="0"/>
          </a:xfrm>
          <a:prstGeom prst="line">
            <a:avLst/>
          </a:prstGeom>
          <a:ln>
            <a:solidFill>
              <a:srgbClr val="CCDF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A5487B5-ADEF-4961-B5BA-AFABAB4DF53D}"/>
              </a:ext>
            </a:extLst>
          </p:cNvPr>
          <p:cNvSpPr/>
          <p:nvPr/>
        </p:nvSpPr>
        <p:spPr>
          <a:xfrm>
            <a:off x="7972425" y="374541"/>
            <a:ext cx="4219575" cy="247650"/>
          </a:xfrm>
          <a:prstGeom prst="rect">
            <a:avLst/>
          </a:prstGeom>
          <a:gradFill flip="none" rotWithShape="1">
            <a:gsLst>
              <a:gs pos="0">
                <a:srgbClr val="0F1C3F"/>
              </a:gs>
              <a:gs pos="100000">
                <a:srgbClr val="185A8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1200" dirty="0"/>
              <a:t>·</a:t>
            </a:r>
            <a:r>
              <a:rPr lang="ko-KR" altLang="en-US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809384" y="601408"/>
            <a:ext cx="1441939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덕인</a:t>
            </a:r>
          </a:p>
        </p:txBody>
      </p:sp>
    </p:spTree>
    <p:extLst>
      <p:ext uri="{BB962C8B-B14F-4D97-AF65-F5344CB8AC3E}">
        <p14:creationId xmlns:p14="http://schemas.microsoft.com/office/powerpoint/2010/main" val="64193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A5FED0-2EA4-4A21-9763-337D1A71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7473" cy="39841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17474" y="0"/>
            <a:ext cx="5171886" cy="6858000"/>
          </a:xfrm>
          <a:prstGeom prst="rect">
            <a:avLst/>
          </a:prstGeom>
          <a:solidFill>
            <a:srgbClr val="040C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17473" y="0"/>
            <a:ext cx="270000" cy="6858000"/>
            <a:chOff x="5911880" y="0"/>
            <a:chExt cx="270000" cy="6858000"/>
          </a:xfrm>
        </p:grpSpPr>
        <p:sp>
          <p:nvSpPr>
            <p:cNvPr id="4" name="직사각형 3"/>
            <p:cNvSpPr/>
            <p:nvPr/>
          </p:nvSpPr>
          <p:spPr>
            <a:xfrm rot="5400000">
              <a:off x="2617880" y="3294000"/>
              <a:ext cx="6858000" cy="270000"/>
            </a:xfrm>
            <a:prstGeom prst="rect">
              <a:avLst/>
            </a:prstGeom>
            <a:gradFill flip="none" rotWithShape="1">
              <a:gsLst>
                <a:gs pos="70000">
                  <a:srgbClr val="040C26"/>
                </a:gs>
                <a:gs pos="0">
                  <a:schemeClr val="bg1">
                    <a:alpha val="3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A02040504020204" pitchFamily="34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5400000">
              <a:off x="5954520" y="2672035"/>
              <a:ext cx="18473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endParaRPr lang="ko-KR" altLang="en-US" sz="800" spc="8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내용 개체 틀 2"/>
          <p:cNvSpPr txBox="1">
            <a:spLocks/>
          </p:cNvSpPr>
          <p:nvPr/>
        </p:nvSpPr>
        <p:spPr>
          <a:xfrm>
            <a:off x="513427" y="5045762"/>
            <a:ext cx="4443524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66700" indent="-2667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4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맑은 고딕" panose="020B0500000000000000" pitchFamily="34" charset="-127"/>
              <a:buChar char="‐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4000" spc="-15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4000" spc="-15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내용</a:t>
            </a:r>
          </a:p>
        </p:txBody>
      </p:sp>
      <p:sp>
        <p:nvSpPr>
          <p:cNvPr id="12" name="직사각형 54">
            <a:extLst>
              <a:ext uri="{FF2B5EF4-FFF2-40B4-BE49-F238E27FC236}">
                <a16:creationId xmlns:a16="http://schemas.microsoft.com/office/drawing/2014/main" id="{3EE7400C-EC9F-43C8-9EB7-58BF99F0BAB3}"/>
              </a:ext>
            </a:extLst>
          </p:cNvPr>
          <p:cNvSpPr/>
          <p:nvPr/>
        </p:nvSpPr>
        <p:spPr>
          <a:xfrm>
            <a:off x="513427" y="4361747"/>
            <a:ext cx="1603534" cy="605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ko-KR" sz="1200" spc="10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CHAPTER</a:t>
            </a:r>
            <a:r>
              <a:rPr lang="en-US" altLang="ko-KR" sz="1600" spc="10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3600" b="1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01</a:t>
            </a:r>
            <a:endParaRPr lang="en-US" altLang="ko-KR" sz="1150" b="1" dirty="0">
              <a:solidFill>
                <a:schemeClr val="accent5">
                  <a:lumMod val="50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51744" y="3628207"/>
            <a:ext cx="3725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01 / 1</a:t>
            </a:r>
            <a:r>
              <a:rPr lang="ko-KR" altLang="en-US" sz="16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내용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02 / 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성과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03 / 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계획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809384" y="601408"/>
            <a:ext cx="1441939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덕인</a:t>
            </a:r>
          </a:p>
        </p:txBody>
      </p:sp>
    </p:spTree>
    <p:extLst>
      <p:ext uri="{BB962C8B-B14F-4D97-AF65-F5344CB8AC3E}">
        <p14:creationId xmlns:p14="http://schemas.microsoft.com/office/powerpoint/2010/main" val="314870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C42400-FDDC-44D9-B00E-78B08587CA73}"/>
              </a:ext>
            </a:extLst>
          </p:cNvPr>
          <p:cNvSpPr/>
          <p:nvPr/>
        </p:nvSpPr>
        <p:spPr>
          <a:xfrm>
            <a:off x="279400" y="2804744"/>
            <a:ext cx="5816600" cy="354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슬라이드 번호 개체 틀 1">
            <a:extLst>
              <a:ext uri="{FF2B5EF4-FFF2-40B4-BE49-F238E27FC236}">
                <a16:creationId xmlns:a16="http://schemas.microsoft.com/office/drawing/2014/main" id="{AE27EFFA-3F23-4F0E-A0C8-F70999A689E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+mn-ea"/>
              </a:rPr>
              <a:pPr/>
              <a:t>4</a:t>
            </a:fld>
            <a:endParaRPr lang="ko-KR" altLang="en-US"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1D579C7-1762-462C-B2D3-250DBDBF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33A94F-1B79-44BE-822E-9F9813C21DC4}"/>
              </a:ext>
            </a:extLst>
          </p:cNvPr>
          <p:cNvSpPr/>
          <p:nvPr/>
        </p:nvSpPr>
        <p:spPr>
          <a:xfrm>
            <a:off x="0" y="156295"/>
            <a:ext cx="2973921" cy="237405"/>
          </a:xfrm>
          <a:prstGeom prst="rect">
            <a:avLst/>
          </a:prstGeom>
          <a:solidFill>
            <a:srgbClr val="16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8" name="슬라이드 번호 개체 틀 2">
            <a:extLst>
              <a:ext uri="{FF2B5EF4-FFF2-40B4-BE49-F238E27FC236}">
                <a16:creationId xmlns:a16="http://schemas.microsoft.com/office/drawing/2014/main" id="{9C91DC4E-3AC9-41C7-8C1F-96E29F8964A3}"/>
              </a:ext>
            </a:extLst>
          </p:cNvPr>
          <p:cNvSpPr txBox="1">
            <a:spLocks/>
          </p:cNvSpPr>
          <p:nvPr/>
        </p:nvSpPr>
        <p:spPr>
          <a:xfrm>
            <a:off x="943813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공체 Medium" panose="00000600000000000000" pitchFamily="2" charset="-127"/>
                <a:ea typeface="공체 Medium" panose="00000600000000000000" pitchFamily="2" charset="-127"/>
                <a:cs typeface="Calibri" panose="020F0502020204030204" pitchFamily="34" charset="0"/>
              </a:rPr>
              <a:pPr/>
              <a:t>4</a:t>
            </a:fld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2C7F4E-5A31-4782-AA33-D7C8105482D4}"/>
              </a:ext>
            </a:extLst>
          </p:cNvPr>
          <p:cNvSpPr/>
          <p:nvPr/>
        </p:nvSpPr>
        <p:spPr>
          <a:xfrm>
            <a:off x="-3869" y="170712"/>
            <a:ext cx="172886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36" name="한쪽 모서리가 둥근 사각형 101">
            <a:extLst>
              <a:ext uri="{FF2B5EF4-FFF2-40B4-BE49-F238E27FC236}">
                <a16:creationId xmlns:a16="http://schemas.microsoft.com/office/drawing/2014/main" id="{513458F5-7B4C-47A1-9CFE-B7AFFEB835BE}"/>
              </a:ext>
            </a:extLst>
          </p:cNvPr>
          <p:cNvSpPr/>
          <p:nvPr/>
        </p:nvSpPr>
        <p:spPr>
          <a:xfrm>
            <a:off x="1524000" y="1459586"/>
            <a:ext cx="8652144" cy="695800"/>
          </a:xfrm>
          <a:prstGeom prst="round1Rect">
            <a:avLst>
              <a:gd name="adj" fmla="val 0"/>
            </a:avLst>
          </a:prstGeom>
          <a:solidFill>
            <a:srgbClr val="012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latinLnBrk="0"/>
            <a:endParaRPr lang="ko-KR" altLang="en-US" sz="1600" spc="-8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340992-9CD8-4B5D-BE48-329D317BCA84}"/>
              </a:ext>
            </a:extLst>
          </p:cNvPr>
          <p:cNvSpPr txBox="1"/>
          <p:nvPr/>
        </p:nvSpPr>
        <p:spPr>
          <a:xfrm>
            <a:off x="2484639" y="1640456"/>
            <a:ext cx="6630476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buSzPct val="80000"/>
              <a:defRPr/>
            </a:pPr>
            <a:r>
              <a:rPr lang="ko-KR" altLang="en-US" b="1" spc="-8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클라우드</a:t>
            </a:r>
            <a:r>
              <a:rPr lang="ko-KR" altLang="en-US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b="1" spc="-8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컨티뉴엄</a:t>
            </a:r>
            <a:r>
              <a:rPr lang="ko-KR" altLang="en-US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병렬 학습 및 </a:t>
            </a:r>
            <a:r>
              <a:rPr lang="ko-KR" altLang="en-US" b="1" spc="-8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인프라지원</a:t>
            </a:r>
            <a:r>
              <a:rPr lang="ko-KR" altLang="en-US" b="1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기술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AE4C281-B9EA-4942-9978-EA7295CA53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86840" y="1952443"/>
            <a:ext cx="3420276" cy="8910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41F144-CA8A-42B2-8A51-AF8C45CA929D}"/>
              </a:ext>
            </a:extLst>
          </p:cNvPr>
          <p:cNvSpPr/>
          <p:nvPr/>
        </p:nvSpPr>
        <p:spPr>
          <a:xfrm>
            <a:off x="304800" y="2905040"/>
            <a:ext cx="5448300" cy="3337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3659A7-8FD5-4B21-A7BA-8CA95518DAA7}"/>
              </a:ext>
            </a:extLst>
          </p:cNvPr>
          <p:cNvSpPr/>
          <p:nvPr/>
        </p:nvSpPr>
        <p:spPr>
          <a:xfrm>
            <a:off x="325202" y="2916837"/>
            <a:ext cx="5427898" cy="347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50" dirty="0" err="1">
                <a:ln w="1270"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클라우드</a:t>
            </a:r>
            <a:r>
              <a:rPr lang="ko-KR" altLang="en-US" sz="1600" b="1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1600" b="1" spc="-50" dirty="0" err="1">
                <a:ln w="1270"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컨티뉴엄</a:t>
            </a:r>
            <a:r>
              <a:rPr lang="ko-KR" altLang="en-US" sz="1600" b="1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핵심 기술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71EDE1-2208-4F1B-AF12-B6AB759991A3}"/>
              </a:ext>
            </a:extLst>
          </p:cNvPr>
          <p:cNvSpPr/>
          <p:nvPr/>
        </p:nvSpPr>
        <p:spPr>
          <a:xfrm>
            <a:off x="323248" y="3659115"/>
            <a:ext cx="5353310" cy="669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F0CB4-5AF7-4DC7-BF05-31AFEDAF2FE5}"/>
              </a:ext>
            </a:extLst>
          </p:cNvPr>
          <p:cNvSpPr/>
          <p:nvPr/>
        </p:nvSpPr>
        <p:spPr>
          <a:xfrm>
            <a:off x="323249" y="3841798"/>
            <a:ext cx="53533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초거대 </a:t>
            </a:r>
            <a:r>
              <a:rPr lang="en-US" altLang="ko-KR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AI 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서비스 지원 </a:t>
            </a:r>
            <a:r>
              <a:rPr lang="ko-KR" altLang="en-US" sz="1500" spc="-50" dirty="0" err="1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클라우드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500" spc="-50" dirty="0" err="1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컨티뉴엄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 네트워크 구축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73D3A4C-8826-4B56-97F9-69ACCD96FC55}"/>
              </a:ext>
            </a:extLst>
          </p:cNvPr>
          <p:cNvSpPr/>
          <p:nvPr/>
        </p:nvSpPr>
        <p:spPr>
          <a:xfrm>
            <a:off x="323248" y="4413426"/>
            <a:ext cx="5353310" cy="669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479AAC-FACB-43A8-B050-DFFF7D496D4A}"/>
              </a:ext>
            </a:extLst>
          </p:cNvPr>
          <p:cNvSpPr/>
          <p:nvPr/>
        </p:nvSpPr>
        <p:spPr>
          <a:xfrm>
            <a:off x="323249" y="4490603"/>
            <a:ext cx="53533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spc="-50" dirty="0" err="1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클라우드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500" spc="-50" dirty="0" err="1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컨티뉴엄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 기반 분산</a:t>
            </a:r>
            <a:r>
              <a:rPr lang="en-US" altLang="ko-KR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/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병렬 학습 제공 </a:t>
            </a:r>
            <a:endParaRPr lang="en-US" altLang="ko-KR" sz="1500" spc="-50" dirty="0">
              <a:ln w="1270">
                <a:solidFill>
                  <a:srgbClr val="FFC000">
                    <a:alpha val="0"/>
                  </a:srgb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동적 네트워크</a:t>
            </a:r>
            <a:r>
              <a:rPr lang="en-US" altLang="ko-KR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(SDN) 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지원 기술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DA84514-1F01-4807-A0AC-CF0DB3520FF2}"/>
              </a:ext>
            </a:extLst>
          </p:cNvPr>
          <p:cNvSpPr/>
          <p:nvPr/>
        </p:nvSpPr>
        <p:spPr>
          <a:xfrm>
            <a:off x="323248" y="5200283"/>
            <a:ext cx="5353310" cy="669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5749336-F5A9-4409-AC2D-1BD8438F78FB}"/>
              </a:ext>
            </a:extLst>
          </p:cNvPr>
          <p:cNvSpPr/>
          <p:nvPr/>
        </p:nvSpPr>
        <p:spPr>
          <a:xfrm>
            <a:off x="297266" y="5376960"/>
            <a:ext cx="53533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spc="-50" dirty="0" err="1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클라우드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 기반 </a:t>
            </a:r>
            <a:r>
              <a:rPr lang="en-US" altLang="ko-KR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GPU Resource 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맞춤형 </a:t>
            </a:r>
            <a:r>
              <a:rPr lang="en-US" altLang="ko-KR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Task </a:t>
            </a:r>
            <a:r>
              <a:rPr lang="ko-KR" altLang="en-US" sz="1500" spc="-50" dirty="0">
                <a:ln w="1270">
                  <a:solidFill>
                    <a:srgbClr val="FFC000">
                      <a:alpha val="0"/>
                    </a:srgb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</a:rPr>
              <a:t>할당 기술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5A815D-5F8A-43E3-9D52-5DB2A0BFD8C2}"/>
              </a:ext>
            </a:extLst>
          </p:cNvPr>
          <p:cNvSpPr/>
          <p:nvPr/>
        </p:nvSpPr>
        <p:spPr>
          <a:xfrm>
            <a:off x="6116402" y="2905040"/>
            <a:ext cx="5783498" cy="333008"/>
          </a:xfrm>
          <a:prstGeom prst="rect">
            <a:avLst/>
          </a:prstGeom>
          <a:gradFill>
            <a:gsLst>
              <a:gs pos="0">
                <a:srgbClr val="0060C3"/>
              </a:gs>
              <a:gs pos="100000">
                <a:srgbClr val="0122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600" b="1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클라우드</a:t>
            </a:r>
            <a:r>
              <a:rPr kumimoji="1" lang="ko-KR" altLang="en-US" sz="16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 </a:t>
            </a:r>
            <a:r>
              <a:rPr kumimoji="1" lang="ko-KR" altLang="en-US" sz="1600" b="1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컨티뉴엄</a:t>
            </a:r>
            <a:r>
              <a:rPr kumimoji="1" lang="ko-KR" altLang="en-US" sz="16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j-cs"/>
              </a:rPr>
              <a:t> 인프라 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07F6-20F3-4A72-955F-E9E5D1BA7841}"/>
              </a:ext>
            </a:extLst>
          </p:cNvPr>
          <p:cNvSpPr txBox="1"/>
          <p:nvPr/>
        </p:nvSpPr>
        <p:spPr>
          <a:xfrm>
            <a:off x="0" y="419120"/>
            <a:ext cx="344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목표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209557" y="3764039"/>
            <a:ext cx="5645407" cy="2071252"/>
            <a:chOff x="6219325" y="3493668"/>
            <a:chExt cx="5645407" cy="189694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C4F7CC-D7DF-419E-9BB4-9BF5127C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325" y="3493668"/>
              <a:ext cx="2726063" cy="1896943"/>
            </a:xfrm>
            <a:prstGeom prst="rect">
              <a:avLst/>
            </a:prstGeom>
          </p:spPr>
        </p:pic>
        <p:pic>
          <p:nvPicPr>
            <p:cNvPr id="1025" name="_x418123768" descr="EMB0000615c6a8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3" t="11923" r="12413" b="26250"/>
            <a:stretch>
              <a:fillRect/>
            </a:stretch>
          </p:blipFill>
          <p:spPr bwMode="auto">
            <a:xfrm>
              <a:off x="9027155" y="3506407"/>
              <a:ext cx="2837577" cy="1856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6121400" y="3377170"/>
            <a:ext cx="5778500" cy="28653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809384" y="601408"/>
            <a:ext cx="1441939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덕인 </a:t>
            </a:r>
            <a:r>
              <a:rPr lang="en-US" altLang="ko-KR" dirty="0"/>
              <a:t>(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05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 개체 틀 1">
            <a:extLst>
              <a:ext uri="{FF2B5EF4-FFF2-40B4-BE49-F238E27FC236}">
                <a16:creationId xmlns:a16="http://schemas.microsoft.com/office/drawing/2014/main" id="{AE27EFFA-3F23-4F0E-A0C8-F70999A689E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+mn-ea"/>
              </a:rPr>
              <a:pPr/>
              <a:t>5</a:t>
            </a:fld>
            <a:endParaRPr lang="ko-KR" altLang="en-US"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1D579C7-1762-462C-B2D3-250DBDBF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33A94F-1B79-44BE-822E-9F9813C21DC4}"/>
              </a:ext>
            </a:extLst>
          </p:cNvPr>
          <p:cNvSpPr/>
          <p:nvPr/>
        </p:nvSpPr>
        <p:spPr>
          <a:xfrm>
            <a:off x="0" y="156295"/>
            <a:ext cx="2973921" cy="237405"/>
          </a:xfrm>
          <a:prstGeom prst="rect">
            <a:avLst/>
          </a:prstGeom>
          <a:solidFill>
            <a:srgbClr val="16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8" name="슬라이드 번호 개체 틀 2">
            <a:extLst>
              <a:ext uri="{FF2B5EF4-FFF2-40B4-BE49-F238E27FC236}">
                <a16:creationId xmlns:a16="http://schemas.microsoft.com/office/drawing/2014/main" id="{9C91DC4E-3AC9-41C7-8C1F-96E29F8964A3}"/>
              </a:ext>
            </a:extLst>
          </p:cNvPr>
          <p:cNvSpPr txBox="1">
            <a:spLocks/>
          </p:cNvSpPr>
          <p:nvPr/>
        </p:nvSpPr>
        <p:spPr>
          <a:xfrm>
            <a:off x="943813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공체 Medium" panose="00000600000000000000" pitchFamily="2" charset="-127"/>
                <a:ea typeface="공체 Medium" panose="00000600000000000000" pitchFamily="2" charset="-127"/>
                <a:cs typeface="Calibri" panose="020F0502020204030204" pitchFamily="34" charset="0"/>
              </a:rPr>
              <a:pPr/>
              <a:t>5</a:t>
            </a:fld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07F6-20F3-4A72-955F-E9E5D1BA7841}"/>
              </a:ext>
            </a:extLst>
          </p:cNvPr>
          <p:cNvSpPr txBox="1"/>
          <p:nvPr/>
        </p:nvSpPr>
        <p:spPr>
          <a:xfrm>
            <a:off x="0" y="419120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내용 </a:t>
            </a:r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(1/3)</a:t>
            </a:r>
            <a:endParaRPr lang="ko-KR" altLang="en-US" sz="28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2B9C12-14B3-4254-BA87-C271C820197E}"/>
              </a:ext>
            </a:extLst>
          </p:cNvPr>
          <p:cNvGrpSpPr/>
          <p:nvPr/>
        </p:nvGrpSpPr>
        <p:grpSpPr>
          <a:xfrm>
            <a:off x="517016" y="1326048"/>
            <a:ext cx="5572876" cy="276999"/>
            <a:chOff x="517016" y="1326048"/>
            <a:chExt cx="5572876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53B7B-0D44-4CB9-9BDF-040E842C1BF4}"/>
                </a:ext>
              </a:extLst>
            </p:cNvPr>
            <p:cNvSpPr txBox="1"/>
            <p:nvPr/>
          </p:nvSpPr>
          <p:spPr>
            <a:xfrm>
              <a:off x="1007237" y="1326048"/>
              <a:ext cx="508265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144000" bIns="0" anchor="ctr" anchorCtr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kumimoji="1" lang="ko-KR" altLang="en-US" sz="3600" spc="-20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  <a:lvl2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2pPr>
              <a:lvl3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3pPr>
              <a:lvl4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4pPr>
              <a:lvl5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lvl="1" algn="l" eaLnBrk="1" hangingPunct="1">
                <a:spcBef>
                  <a:spcPts val="300"/>
                </a:spcBef>
                <a:spcAft>
                  <a:spcPts val="300"/>
                </a:spcAft>
                <a:buClr>
                  <a:srgbClr val="333333"/>
                </a:buClr>
                <a:buSzPct val="90000"/>
                <a:defRPr/>
              </a:pP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초거대 </a:t>
              </a:r>
              <a:r>
                <a:rPr lang="en-US" altLang="ko-KR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AI 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서비스 지원 </a:t>
              </a:r>
              <a:r>
                <a:rPr lang="ko-KR" altLang="en-US" sz="1800" b="1" spc="-100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클라우드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</a:t>
              </a:r>
              <a:r>
                <a:rPr lang="ko-KR" altLang="en-US" sz="1800" b="1" spc="-100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컨티뉴엄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네트워크 구축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4F44CD8-58AA-4296-8D08-7E28EF4CB27E}"/>
                </a:ext>
              </a:extLst>
            </p:cNvPr>
            <p:cNvGrpSpPr/>
            <p:nvPr/>
          </p:nvGrpSpPr>
          <p:grpSpPr>
            <a:xfrm>
              <a:off x="517016" y="1394729"/>
              <a:ext cx="446068" cy="139638"/>
              <a:chOff x="2286928" y="2654673"/>
              <a:chExt cx="446068" cy="139638"/>
            </a:xfrm>
            <a:gradFill>
              <a:gsLst>
                <a:gs pos="5000">
                  <a:srgbClr val="0B1A2A"/>
                </a:gs>
                <a:gs pos="100000">
                  <a:srgbClr val="427EF1"/>
                </a:gs>
              </a:gsLst>
              <a:lin ang="10800000" scaled="1"/>
            </a:gradFill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F7667664-6DFD-40A4-B123-CB1C67EC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408" y="2654673"/>
                <a:ext cx="130588" cy="139638"/>
              </a:xfrm>
              <a:custGeom>
                <a:avLst/>
                <a:gdLst>
                  <a:gd name="T0" fmla="*/ 7 w 42"/>
                  <a:gd name="T1" fmla="*/ 34 h 42"/>
                  <a:gd name="T2" fmla="*/ 7 w 42"/>
                  <a:gd name="T3" fmla="*/ 7 h 42"/>
                  <a:gd name="T4" fmla="*/ 34 w 42"/>
                  <a:gd name="T5" fmla="*/ 7 h 42"/>
                  <a:gd name="T6" fmla="*/ 34 w 42"/>
                  <a:gd name="T7" fmla="*/ 34 h 42"/>
                  <a:gd name="T8" fmla="*/ 7 w 42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7" y="34"/>
                    </a:moveTo>
                    <a:cubicBezTo>
                      <a:pt x="0" y="27"/>
                      <a:pt x="0" y="15"/>
                      <a:pt x="7" y="7"/>
                    </a:cubicBezTo>
                    <a:cubicBezTo>
                      <a:pt x="15" y="0"/>
                      <a:pt x="27" y="0"/>
                      <a:pt x="34" y="7"/>
                    </a:cubicBezTo>
                    <a:cubicBezTo>
                      <a:pt x="42" y="15"/>
                      <a:pt x="42" y="27"/>
                      <a:pt x="34" y="34"/>
                    </a:cubicBezTo>
                    <a:cubicBezTo>
                      <a:pt x="27" y="42"/>
                      <a:pt x="15" y="42"/>
                      <a:pt x="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113B623-C812-4D00-9DA8-6E4330F9D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928" y="2661138"/>
                <a:ext cx="287035" cy="126709"/>
              </a:xfrm>
              <a:custGeom>
                <a:avLst/>
                <a:gdLst>
                  <a:gd name="T0" fmla="*/ 85 w 92"/>
                  <a:gd name="T1" fmla="*/ 5 h 38"/>
                  <a:gd name="T2" fmla="*/ 75 w 92"/>
                  <a:gd name="T3" fmla="*/ 1 h 38"/>
                  <a:gd name="T4" fmla="*/ 60 w 92"/>
                  <a:gd name="T5" fmla="*/ 4 h 38"/>
                  <a:gd name="T6" fmla="*/ 47 w 92"/>
                  <a:gd name="T7" fmla="*/ 8 h 38"/>
                  <a:gd name="T8" fmla="*/ 46 w 92"/>
                  <a:gd name="T9" fmla="*/ 8 h 38"/>
                  <a:gd name="T10" fmla="*/ 33 w 92"/>
                  <a:gd name="T11" fmla="*/ 4 h 38"/>
                  <a:gd name="T12" fmla="*/ 17 w 92"/>
                  <a:gd name="T13" fmla="*/ 1 h 38"/>
                  <a:gd name="T14" fmla="*/ 8 w 92"/>
                  <a:gd name="T15" fmla="*/ 5 h 38"/>
                  <a:gd name="T16" fmla="*/ 8 w 92"/>
                  <a:gd name="T17" fmla="*/ 32 h 38"/>
                  <a:gd name="T18" fmla="*/ 17 w 92"/>
                  <a:gd name="T19" fmla="*/ 37 h 38"/>
                  <a:gd name="T20" fmla="*/ 33 w 92"/>
                  <a:gd name="T21" fmla="*/ 34 h 38"/>
                  <a:gd name="T22" fmla="*/ 46 w 92"/>
                  <a:gd name="T23" fmla="*/ 30 h 38"/>
                  <a:gd name="T24" fmla="*/ 47 w 92"/>
                  <a:gd name="T25" fmla="*/ 30 h 38"/>
                  <a:gd name="T26" fmla="*/ 60 w 92"/>
                  <a:gd name="T27" fmla="*/ 34 h 38"/>
                  <a:gd name="T28" fmla="*/ 75 w 92"/>
                  <a:gd name="T29" fmla="*/ 37 h 38"/>
                  <a:gd name="T30" fmla="*/ 85 w 92"/>
                  <a:gd name="T31" fmla="*/ 32 h 38"/>
                  <a:gd name="T32" fmla="*/ 85 w 92"/>
                  <a:gd name="T33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" h="38">
                    <a:moveTo>
                      <a:pt x="85" y="5"/>
                    </a:moveTo>
                    <a:cubicBezTo>
                      <a:pt x="82" y="3"/>
                      <a:pt x="79" y="1"/>
                      <a:pt x="75" y="1"/>
                    </a:cubicBezTo>
                    <a:cubicBezTo>
                      <a:pt x="68" y="0"/>
                      <a:pt x="63" y="1"/>
                      <a:pt x="60" y="4"/>
                    </a:cubicBezTo>
                    <a:cubicBezTo>
                      <a:pt x="56" y="6"/>
                      <a:pt x="51" y="8"/>
                      <a:pt x="47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1" y="8"/>
                      <a:pt x="37" y="6"/>
                      <a:pt x="33" y="4"/>
                    </a:cubicBezTo>
                    <a:cubicBezTo>
                      <a:pt x="29" y="1"/>
                      <a:pt x="25" y="0"/>
                      <a:pt x="17" y="1"/>
                    </a:cubicBezTo>
                    <a:cubicBezTo>
                      <a:pt x="14" y="1"/>
                      <a:pt x="10" y="3"/>
                      <a:pt x="8" y="5"/>
                    </a:cubicBezTo>
                    <a:cubicBezTo>
                      <a:pt x="0" y="13"/>
                      <a:pt x="0" y="25"/>
                      <a:pt x="8" y="32"/>
                    </a:cubicBezTo>
                    <a:cubicBezTo>
                      <a:pt x="10" y="35"/>
                      <a:pt x="14" y="37"/>
                      <a:pt x="17" y="37"/>
                    </a:cubicBezTo>
                    <a:cubicBezTo>
                      <a:pt x="25" y="38"/>
                      <a:pt x="29" y="36"/>
                      <a:pt x="33" y="34"/>
                    </a:cubicBezTo>
                    <a:cubicBezTo>
                      <a:pt x="37" y="32"/>
                      <a:pt x="41" y="30"/>
                      <a:pt x="46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51" y="30"/>
                      <a:pt x="56" y="32"/>
                      <a:pt x="60" y="34"/>
                    </a:cubicBezTo>
                    <a:cubicBezTo>
                      <a:pt x="63" y="36"/>
                      <a:pt x="68" y="38"/>
                      <a:pt x="75" y="37"/>
                    </a:cubicBezTo>
                    <a:cubicBezTo>
                      <a:pt x="79" y="37"/>
                      <a:pt x="82" y="35"/>
                      <a:pt x="85" y="32"/>
                    </a:cubicBezTo>
                    <a:cubicBezTo>
                      <a:pt x="92" y="25"/>
                      <a:pt x="92" y="13"/>
                      <a:pt x="85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FACB8-B8D2-4BA3-9DB3-064C10140DBB}"/>
              </a:ext>
            </a:extLst>
          </p:cNvPr>
          <p:cNvSpPr/>
          <p:nvPr/>
        </p:nvSpPr>
        <p:spPr>
          <a:xfrm>
            <a:off x="767188" y="1629625"/>
            <a:ext cx="1127241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타이틀</a:t>
            </a:r>
            <a:endParaRPr lang="en-US" altLang="ko-KR" sz="15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내용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내용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endParaRPr lang="en-US" altLang="ko-KR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E297DB-2016-4C6F-8907-6235648EE13A}"/>
              </a:ext>
            </a:extLst>
          </p:cNvPr>
          <p:cNvSpPr/>
          <p:nvPr/>
        </p:nvSpPr>
        <p:spPr>
          <a:xfrm>
            <a:off x="-419100" y="6349980"/>
            <a:ext cx="6096000" cy="3504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0410" marR="0" indent="0" algn="ctr" fontAlgn="base" latinLnBrk="0">
              <a:lnSpc>
                <a:spcPct val="17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그림 </a:t>
            </a:r>
            <a:r>
              <a:rPr lang="en-US" altLang="ko-KR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endParaRPr lang="ko-KR" altLang="en-US" sz="1050" kern="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0CCE8-B208-42C5-B1C0-21006A904CED}"/>
              </a:ext>
            </a:extLst>
          </p:cNvPr>
          <p:cNvSpPr/>
          <p:nvPr/>
        </p:nvSpPr>
        <p:spPr>
          <a:xfrm>
            <a:off x="8063290" y="6303098"/>
            <a:ext cx="1304203" cy="367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0410" marR="0" indent="0" algn="ctr" fontAlgn="base" latinLnBrk="0">
              <a:lnSpc>
                <a:spcPct val="17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그림 </a:t>
            </a:r>
            <a:r>
              <a:rPr lang="en-US" altLang="ko-KR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endParaRPr lang="ko-KR" altLang="en-US" sz="1050" kern="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2C7F4E-5A31-4782-AA33-D7C8105482D4}"/>
              </a:ext>
            </a:extLst>
          </p:cNvPr>
          <p:cNvSpPr/>
          <p:nvPr/>
        </p:nvSpPr>
        <p:spPr>
          <a:xfrm>
            <a:off x="-3869" y="170712"/>
            <a:ext cx="172886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077808" y="198133"/>
            <a:ext cx="6290139" cy="744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정승우</a:t>
            </a:r>
            <a:r>
              <a:rPr lang="en-US" altLang="ko-KR" dirty="0"/>
              <a:t>, </a:t>
            </a:r>
            <a:r>
              <a:rPr lang="ko-KR" altLang="en-US" dirty="0" err="1"/>
              <a:t>정홍주</a:t>
            </a:r>
            <a:br>
              <a:rPr lang="en-US" altLang="ko-KR" dirty="0"/>
            </a:br>
            <a:r>
              <a:rPr lang="en-US" altLang="ko-KR" dirty="0"/>
              <a:t>(ICT </a:t>
            </a:r>
            <a:r>
              <a:rPr lang="ko-KR" altLang="en-US" dirty="0" err="1"/>
              <a:t>챌린지</a:t>
            </a:r>
            <a:r>
              <a:rPr lang="en-US" altLang="ko-KR" dirty="0"/>
              <a:t> </a:t>
            </a:r>
            <a:r>
              <a:rPr lang="ko-KR" altLang="en-US" dirty="0"/>
              <a:t>내용 추가 및 관련 논문 내용 요약 후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077807" y="1061548"/>
            <a:ext cx="6290139" cy="1327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Z:\ICNS_Project\2023\[</a:t>
            </a:r>
            <a:r>
              <a:rPr lang="ko-KR" altLang="en-US" sz="1200" dirty="0" err="1"/>
              <a:t>수행중</a:t>
            </a:r>
            <a:r>
              <a:rPr lang="en-US" altLang="ko-KR" sz="1200" dirty="0"/>
              <a:t>] (</a:t>
            </a:r>
            <a:r>
              <a:rPr lang="ko-KR" altLang="en-US" sz="1200" dirty="0"/>
              <a:t>주관</a:t>
            </a:r>
            <a:r>
              <a:rPr lang="en-US" altLang="ko-KR" sz="1200" dirty="0"/>
              <a:t>) ITRC\</a:t>
            </a:r>
            <a:r>
              <a:rPr lang="ko-KR" altLang="en-US" sz="1200" dirty="0"/>
              <a:t>실적</a:t>
            </a:r>
            <a:r>
              <a:rPr lang="en-US" altLang="ko-KR" sz="1200" dirty="0"/>
              <a:t>\</a:t>
            </a:r>
            <a:r>
              <a:rPr lang="ko-KR" altLang="en-US" sz="1200" dirty="0"/>
              <a:t>논문</a:t>
            </a:r>
            <a:br>
              <a:rPr lang="en-US" altLang="ko-KR" sz="1200" dirty="0"/>
            </a:br>
            <a:endParaRPr lang="en-US" altLang="ko-KR" sz="1200" dirty="0"/>
          </a:p>
          <a:p>
            <a:pPr algn="ctr"/>
            <a:r>
              <a:rPr lang="ko-KR" altLang="en-US" sz="1200" dirty="0"/>
              <a:t>해당 위치의 논문들 중에 </a:t>
            </a:r>
            <a:r>
              <a:rPr lang="en-US" altLang="ko-KR" sz="1200" dirty="0"/>
              <a:t>“</a:t>
            </a:r>
            <a:r>
              <a:rPr lang="ko-KR" altLang="en-US" sz="1200" dirty="0"/>
              <a:t>초거대 </a:t>
            </a:r>
            <a:r>
              <a:rPr lang="en-US" altLang="ko-KR" sz="1200" dirty="0"/>
              <a:t>AI </a:t>
            </a:r>
            <a:r>
              <a:rPr lang="ko-KR" altLang="en-US" sz="1200" dirty="0"/>
              <a:t>서비스 지원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컨티뉴엄</a:t>
            </a:r>
            <a:r>
              <a:rPr lang="ko-KR" altLang="en-US" sz="1200" dirty="0"/>
              <a:t> 네트워크 구축</a:t>
            </a:r>
            <a:r>
              <a:rPr lang="en-US" altLang="ko-KR" sz="1200" dirty="0"/>
              <a:t>”</a:t>
            </a:r>
            <a:r>
              <a:rPr lang="ko-KR" altLang="en-US" sz="1200" dirty="0"/>
              <a:t>이랑 조금이라도 관련 된 것 있으면 추가하고</a:t>
            </a:r>
            <a:r>
              <a:rPr lang="en-US" altLang="ko-KR" sz="1200" dirty="0"/>
              <a:t>, </a:t>
            </a:r>
            <a:r>
              <a:rPr lang="ko-KR" altLang="en-US" sz="1200" dirty="0"/>
              <a:t>약간의 짜 맞추기가 필요</a:t>
            </a:r>
            <a:r>
              <a:rPr lang="en-US" altLang="ko-KR" sz="1200" dirty="0"/>
              <a:t>. </a:t>
            </a:r>
            <a:r>
              <a:rPr lang="ko-KR" altLang="en-US" sz="1200" dirty="0"/>
              <a:t>논문 다 보면 </a:t>
            </a:r>
            <a:r>
              <a:rPr lang="ko-KR" altLang="en-US" sz="1200" dirty="0" err="1"/>
              <a:t>시간오래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걸리니깐</a:t>
            </a:r>
            <a:r>
              <a:rPr lang="ko-KR" altLang="en-US" sz="1200" dirty="0"/>
              <a:t> 논문 쓴 본인한테 물어봐도 되고</a:t>
            </a:r>
            <a:r>
              <a:rPr lang="en-US" altLang="ko-KR" sz="1200" dirty="0"/>
              <a:t>, </a:t>
            </a:r>
            <a:r>
              <a:rPr lang="ko-KR" altLang="en-US" sz="1200" dirty="0"/>
              <a:t>혹은 논문 초록</a:t>
            </a:r>
            <a:r>
              <a:rPr lang="en-US" altLang="ko-KR" sz="1200" dirty="0"/>
              <a:t>/</a:t>
            </a:r>
            <a:r>
              <a:rPr lang="ko-KR" altLang="en-US" sz="1200" dirty="0"/>
              <a:t>개요를 보고 관련 있으면 구체적으로 봐도 됨</a:t>
            </a:r>
            <a:r>
              <a:rPr lang="en-US" altLang="ko-KR" sz="1200" dirty="0"/>
              <a:t>. </a:t>
            </a:r>
            <a:r>
              <a:rPr lang="ko-KR" altLang="en-US" sz="1200" dirty="0"/>
              <a:t>혹은 논문 쓴 본인한테 </a:t>
            </a:r>
            <a:r>
              <a:rPr lang="en-US" altLang="ko-KR" sz="1200" dirty="0"/>
              <a:t>XX</a:t>
            </a:r>
            <a:r>
              <a:rPr lang="ko-KR" altLang="en-US" sz="1200" dirty="0"/>
              <a:t>에 관련 있니</a:t>
            </a:r>
            <a:r>
              <a:rPr lang="en-US" altLang="ko-KR" sz="1200" dirty="0"/>
              <a:t>? </a:t>
            </a:r>
            <a:r>
              <a:rPr lang="ko-KR" altLang="en-US" sz="1200" dirty="0"/>
              <a:t>라고 물어보는게 젤 좋을 듯함</a:t>
            </a:r>
          </a:p>
        </p:txBody>
      </p:sp>
    </p:spTree>
    <p:extLst>
      <p:ext uri="{BB962C8B-B14F-4D97-AF65-F5344CB8AC3E}">
        <p14:creationId xmlns:p14="http://schemas.microsoft.com/office/powerpoint/2010/main" val="79092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 개체 틀 1">
            <a:extLst>
              <a:ext uri="{FF2B5EF4-FFF2-40B4-BE49-F238E27FC236}">
                <a16:creationId xmlns:a16="http://schemas.microsoft.com/office/drawing/2014/main" id="{AE27EFFA-3F23-4F0E-A0C8-F70999A689E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+mn-ea"/>
              </a:rPr>
              <a:pPr/>
              <a:t>6</a:t>
            </a:fld>
            <a:endParaRPr lang="ko-KR" altLang="en-US"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1D579C7-1762-462C-B2D3-250DBDBF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33A94F-1B79-44BE-822E-9F9813C21DC4}"/>
              </a:ext>
            </a:extLst>
          </p:cNvPr>
          <p:cNvSpPr/>
          <p:nvPr/>
        </p:nvSpPr>
        <p:spPr>
          <a:xfrm>
            <a:off x="0" y="156295"/>
            <a:ext cx="2973921" cy="237405"/>
          </a:xfrm>
          <a:prstGeom prst="rect">
            <a:avLst/>
          </a:prstGeom>
          <a:solidFill>
            <a:srgbClr val="16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8" name="슬라이드 번호 개체 틀 2">
            <a:extLst>
              <a:ext uri="{FF2B5EF4-FFF2-40B4-BE49-F238E27FC236}">
                <a16:creationId xmlns:a16="http://schemas.microsoft.com/office/drawing/2014/main" id="{9C91DC4E-3AC9-41C7-8C1F-96E29F8964A3}"/>
              </a:ext>
            </a:extLst>
          </p:cNvPr>
          <p:cNvSpPr txBox="1">
            <a:spLocks/>
          </p:cNvSpPr>
          <p:nvPr/>
        </p:nvSpPr>
        <p:spPr>
          <a:xfrm>
            <a:off x="943813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공체 Medium" panose="00000600000000000000" pitchFamily="2" charset="-127"/>
                <a:ea typeface="공체 Medium" panose="00000600000000000000" pitchFamily="2" charset="-127"/>
                <a:cs typeface="Calibri" panose="020F0502020204030204" pitchFamily="34" charset="0"/>
              </a:rPr>
              <a:pPr/>
              <a:t>6</a:t>
            </a:fld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07F6-20F3-4A72-955F-E9E5D1BA7841}"/>
              </a:ext>
            </a:extLst>
          </p:cNvPr>
          <p:cNvSpPr txBox="1"/>
          <p:nvPr/>
        </p:nvSpPr>
        <p:spPr>
          <a:xfrm>
            <a:off x="0" y="419120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내용 </a:t>
            </a:r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(2/3)</a:t>
            </a:r>
            <a:endParaRPr lang="ko-KR" altLang="en-US" sz="28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2B9C12-14B3-4254-BA87-C271C820197E}"/>
              </a:ext>
            </a:extLst>
          </p:cNvPr>
          <p:cNvGrpSpPr/>
          <p:nvPr/>
        </p:nvGrpSpPr>
        <p:grpSpPr>
          <a:xfrm>
            <a:off x="517016" y="1326048"/>
            <a:ext cx="7390682" cy="276999"/>
            <a:chOff x="517016" y="1326048"/>
            <a:chExt cx="7390682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53B7B-0D44-4CB9-9BDF-040E842C1BF4}"/>
                </a:ext>
              </a:extLst>
            </p:cNvPr>
            <p:cNvSpPr txBox="1"/>
            <p:nvPr/>
          </p:nvSpPr>
          <p:spPr>
            <a:xfrm>
              <a:off x="1007237" y="1326048"/>
              <a:ext cx="690046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144000" bIns="0" anchor="ctr" anchorCtr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kumimoji="1" lang="ko-KR" altLang="en-US" sz="3600" spc="-20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  <a:lvl2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2pPr>
              <a:lvl3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3pPr>
              <a:lvl4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4pPr>
              <a:lvl5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lvl="1" algn="l" eaLnBrk="1" hangingPunct="1">
                <a:spcBef>
                  <a:spcPts val="300"/>
                </a:spcBef>
                <a:spcAft>
                  <a:spcPts val="300"/>
                </a:spcAft>
                <a:buClr>
                  <a:srgbClr val="333333"/>
                </a:buClr>
                <a:buSzPct val="90000"/>
                <a:defRPr/>
              </a:pPr>
              <a:r>
                <a:rPr lang="ko-KR" altLang="en-US" sz="1800" b="1" spc="-100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클라우드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</a:t>
              </a:r>
              <a:r>
                <a:rPr lang="ko-KR" altLang="en-US" sz="1800" b="1" spc="-100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컨티뉴엄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기반 분산</a:t>
              </a:r>
              <a:r>
                <a:rPr lang="en-US" altLang="ko-KR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/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병렬 학습 제공 동적 네트워크</a:t>
              </a:r>
              <a:r>
                <a:rPr lang="en-US" altLang="ko-KR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(SDN) 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지원 기술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4F44CD8-58AA-4296-8D08-7E28EF4CB27E}"/>
                </a:ext>
              </a:extLst>
            </p:cNvPr>
            <p:cNvGrpSpPr/>
            <p:nvPr/>
          </p:nvGrpSpPr>
          <p:grpSpPr>
            <a:xfrm>
              <a:off x="517016" y="1394729"/>
              <a:ext cx="446068" cy="139638"/>
              <a:chOff x="2286928" y="2654673"/>
              <a:chExt cx="446068" cy="139638"/>
            </a:xfrm>
            <a:gradFill>
              <a:gsLst>
                <a:gs pos="5000">
                  <a:srgbClr val="0B1A2A"/>
                </a:gs>
                <a:gs pos="100000">
                  <a:srgbClr val="427EF1"/>
                </a:gs>
              </a:gsLst>
              <a:lin ang="10800000" scaled="1"/>
            </a:gradFill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F7667664-6DFD-40A4-B123-CB1C67EC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408" y="2654673"/>
                <a:ext cx="130588" cy="139638"/>
              </a:xfrm>
              <a:custGeom>
                <a:avLst/>
                <a:gdLst>
                  <a:gd name="T0" fmla="*/ 7 w 42"/>
                  <a:gd name="T1" fmla="*/ 34 h 42"/>
                  <a:gd name="T2" fmla="*/ 7 w 42"/>
                  <a:gd name="T3" fmla="*/ 7 h 42"/>
                  <a:gd name="T4" fmla="*/ 34 w 42"/>
                  <a:gd name="T5" fmla="*/ 7 h 42"/>
                  <a:gd name="T6" fmla="*/ 34 w 42"/>
                  <a:gd name="T7" fmla="*/ 34 h 42"/>
                  <a:gd name="T8" fmla="*/ 7 w 42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7" y="34"/>
                    </a:moveTo>
                    <a:cubicBezTo>
                      <a:pt x="0" y="27"/>
                      <a:pt x="0" y="15"/>
                      <a:pt x="7" y="7"/>
                    </a:cubicBezTo>
                    <a:cubicBezTo>
                      <a:pt x="15" y="0"/>
                      <a:pt x="27" y="0"/>
                      <a:pt x="34" y="7"/>
                    </a:cubicBezTo>
                    <a:cubicBezTo>
                      <a:pt x="42" y="15"/>
                      <a:pt x="42" y="27"/>
                      <a:pt x="34" y="34"/>
                    </a:cubicBezTo>
                    <a:cubicBezTo>
                      <a:pt x="27" y="42"/>
                      <a:pt x="15" y="42"/>
                      <a:pt x="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113B623-C812-4D00-9DA8-6E4330F9D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928" y="2661138"/>
                <a:ext cx="287035" cy="126709"/>
              </a:xfrm>
              <a:custGeom>
                <a:avLst/>
                <a:gdLst>
                  <a:gd name="T0" fmla="*/ 85 w 92"/>
                  <a:gd name="T1" fmla="*/ 5 h 38"/>
                  <a:gd name="T2" fmla="*/ 75 w 92"/>
                  <a:gd name="T3" fmla="*/ 1 h 38"/>
                  <a:gd name="T4" fmla="*/ 60 w 92"/>
                  <a:gd name="T5" fmla="*/ 4 h 38"/>
                  <a:gd name="T6" fmla="*/ 47 w 92"/>
                  <a:gd name="T7" fmla="*/ 8 h 38"/>
                  <a:gd name="T8" fmla="*/ 46 w 92"/>
                  <a:gd name="T9" fmla="*/ 8 h 38"/>
                  <a:gd name="T10" fmla="*/ 33 w 92"/>
                  <a:gd name="T11" fmla="*/ 4 h 38"/>
                  <a:gd name="T12" fmla="*/ 17 w 92"/>
                  <a:gd name="T13" fmla="*/ 1 h 38"/>
                  <a:gd name="T14" fmla="*/ 8 w 92"/>
                  <a:gd name="T15" fmla="*/ 5 h 38"/>
                  <a:gd name="T16" fmla="*/ 8 w 92"/>
                  <a:gd name="T17" fmla="*/ 32 h 38"/>
                  <a:gd name="T18" fmla="*/ 17 w 92"/>
                  <a:gd name="T19" fmla="*/ 37 h 38"/>
                  <a:gd name="T20" fmla="*/ 33 w 92"/>
                  <a:gd name="T21" fmla="*/ 34 h 38"/>
                  <a:gd name="T22" fmla="*/ 46 w 92"/>
                  <a:gd name="T23" fmla="*/ 30 h 38"/>
                  <a:gd name="T24" fmla="*/ 47 w 92"/>
                  <a:gd name="T25" fmla="*/ 30 h 38"/>
                  <a:gd name="T26" fmla="*/ 60 w 92"/>
                  <a:gd name="T27" fmla="*/ 34 h 38"/>
                  <a:gd name="T28" fmla="*/ 75 w 92"/>
                  <a:gd name="T29" fmla="*/ 37 h 38"/>
                  <a:gd name="T30" fmla="*/ 85 w 92"/>
                  <a:gd name="T31" fmla="*/ 32 h 38"/>
                  <a:gd name="T32" fmla="*/ 85 w 92"/>
                  <a:gd name="T33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" h="38">
                    <a:moveTo>
                      <a:pt x="85" y="5"/>
                    </a:moveTo>
                    <a:cubicBezTo>
                      <a:pt x="82" y="3"/>
                      <a:pt x="79" y="1"/>
                      <a:pt x="75" y="1"/>
                    </a:cubicBezTo>
                    <a:cubicBezTo>
                      <a:pt x="68" y="0"/>
                      <a:pt x="63" y="1"/>
                      <a:pt x="60" y="4"/>
                    </a:cubicBezTo>
                    <a:cubicBezTo>
                      <a:pt x="56" y="6"/>
                      <a:pt x="51" y="8"/>
                      <a:pt x="47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1" y="8"/>
                      <a:pt x="37" y="6"/>
                      <a:pt x="33" y="4"/>
                    </a:cubicBezTo>
                    <a:cubicBezTo>
                      <a:pt x="29" y="1"/>
                      <a:pt x="25" y="0"/>
                      <a:pt x="17" y="1"/>
                    </a:cubicBezTo>
                    <a:cubicBezTo>
                      <a:pt x="14" y="1"/>
                      <a:pt x="10" y="3"/>
                      <a:pt x="8" y="5"/>
                    </a:cubicBezTo>
                    <a:cubicBezTo>
                      <a:pt x="0" y="13"/>
                      <a:pt x="0" y="25"/>
                      <a:pt x="8" y="32"/>
                    </a:cubicBezTo>
                    <a:cubicBezTo>
                      <a:pt x="10" y="35"/>
                      <a:pt x="14" y="37"/>
                      <a:pt x="17" y="37"/>
                    </a:cubicBezTo>
                    <a:cubicBezTo>
                      <a:pt x="25" y="38"/>
                      <a:pt x="29" y="36"/>
                      <a:pt x="33" y="34"/>
                    </a:cubicBezTo>
                    <a:cubicBezTo>
                      <a:pt x="37" y="32"/>
                      <a:pt x="41" y="30"/>
                      <a:pt x="46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51" y="30"/>
                      <a:pt x="56" y="32"/>
                      <a:pt x="60" y="34"/>
                    </a:cubicBezTo>
                    <a:cubicBezTo>
                      <a:pt x="63" y="36"/>
                      <a:pt x="68" y="38"/>
                      <a:pt x="75" y="37"/>
                    </a:cubicBezTo>
                    <a:cubicBezTo>
                      <a:pt x="79" y="37"/>
                      <a:pt x="82" y="35"/>
                      <a:pt x="85" y="32"/>
                    </a:cubicBezTo>
                    <a:cubicBezTo>
                      <a:pt x="92" y="25"/>
                      <a:pt x="92" y="13"/>
                      <a:pt x="85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FACB8-B8D2-4BA3-9DB3-064C10140DBB}"/>
              </a:ext>
            </a:extLst>
          </p:cNvPr>
          <p:cNvSpPr/>
          <p:nvPr/>
        </p:nvSpPr>
        <p:spPr>
          <a:xfrm>
            <a:off x="767188" y="1629625"/>
            <a:ext cx="1127241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타이틀</a:t>
            </a:r>
            <a:endParaRPr lang="en-US" altLang="ko-KR" sz="15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내용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내용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endParaRPr lang="en-US" altLang="ko-KR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E297DB-2016-4C6F-8907-6235648EE13A}"/>
              </a:ext>
            </a:extLst>
          </p:cNvPr>
          <p:cNvSpPr/>
          <p:nvPr/>
        </p:nvSpPr>
        <p:spPr>
          <a:xfrm>
            <a:off x="-419100" y="6349980"/>
            <a:ext cx="6096000" cy="3504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0410" marR="0" indent="0" algn="ctr" fontAlgn="base" latinLnBrk="0">
              <a:lnSpc>
                <a:spcPct val="17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그림 </a:t>
            </a:r>
            <a:r>
              <a:rPr lang="en-US" altLang="ko-KR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endParaRPr lang="ko-KR" altLang="en-US" sz="1050" kern="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0CCE8-B208-42C5-B1C0-21006A904CED}"/>
              </a:ext>
            </a:extLst>
          </p:cNvPr>
          <p:cNvSpPr/>
          <p:nvPr/>
        </p:nvSpPr>
        <p:spPr>
          <a:xfrm>
            <a:off x="8063290" y="6303098"/>
            <a:ext cx="1304203" cy="367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0410" marR="0" indent="0" algn="ctr" fontAlgn="base" latinLnBrk="0">
              <a:lnSpc>
                <a:spcPct val="17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그림 </a:t>
            </a:r>
            <a:r>
              <a:rPr lang="en-US" altLang="ko-KR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endParaRPr lang="ko-KR" altLang="en-US" sz="1050" kern="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2C7F4E-5A31-4782-AA33-D7C8105482D4}"/>
              </a:ext>
            </a:extLst>
          </p:cNvPr>
          <p:cNvSpPr/>
          <p:nvPr/>
        </p:nvSpPr>
        <p:spPr>
          <a:xfrm>
            <a:off x="-3869" y="170712"/>
            <a:ext cx="172886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63290" y="214969"/>
            <a:ext cx="3749161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정지안</a:t>
            </a:r>
            <a:r>
              <a:rPr lang="en-US" altLang="ko-KR" dirty="0"/>
              <a:t>, </a:t>
            </a:r>
            <a:r>
              <a:rPr lang="ko-KR" altLang="en-US" dirty="0"/>
              <a:t>손수민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902753" y="939180"/>
            <a:ext cx="6742787" cy="1327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Z:\ICNS_Project\2023\[</a:t>
            </a:r>
            <a:r>
              <a:rPr lang="ko-KR" altLang="en-US" sz="1200" dirty="0" err="1"/>
              <a:t>수행중</a:t>
            </a:r>
            <a:r>
              <a:rPr lang="en-US" altLang="ko-KR" sz="1200" dirty="0"/>
              <a:t>] (</a:t>
            </a:r>
            <a:r>
              <a:rPr lang="ko-KR" altLang="en-US" sz="1200" dirty="0"/>
              <a:t>주관</a:t>
            </a:r>
            <a:r>
              <a:rPr lang="en-US" altLang="ko-KR" sz="1200" dirty="0"/>
              <a:t>) ITRC\</a:t>
            </a:r>
            <a:r>
              <a:rPr lang="ko-KR" altLang="en-US" sz="1200" dirty="0"/>
              <a:t>실적</a:t>
            </a:r>
            <a:r>
              <a:rPr lang="en-US" altLang="ko-KR" sz="1200" dirty="0"/>
              <a:t>\</a:t>
            </a:r>
            <a:r>
              <a:rPr lang="ko-KR" altLang="en-US" sz="1200" dirty="0"/>
              <a:t>논문</a:t>
            </a:r>
            <a:br>
              <a:rPr lang="en-US" altLang="ko-KR" sz="1200" dirty="0"/>
            </a:br>
            <a:endParaRPr lang="en-US" altLang="ko-KR" sz="1200" dirty="0"/>
          </a:p>
          <a:p>
            <a:pPr algn="ctr"/>
            <a:r>
              <a:rPr lang="ko-KR" altLang="en-US" sz="1200" dirty="0"/>
              <a:t>해당 위치의 논문들 중에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컨티뉴엄</a:t>
            </a:r>
            <a:r>
              <a:rPr lang="ko-KR" altLang="en-US" sz="1200" dirty="0"/>
              <a:t> 기반 분산</a:t>
            </a:r>
            <a:r>
              <a:rPr lang="en-US" altLang="ko-KR" sz="1200" dirty="0"/>
              <a:t>/</a:t>
            </a:r>
            <a:r>
              <a:rPr lang="ko-KR" altLang="en-US" sz="1200" dirty="0"/>
              <a:t>병렬 학습 제공 동적 네트워크</a:t>
            </a:r>
            <a:r>
              <a:rPr lang="en-US" altLang="ko-KR" sz="1200" dirty="0"/>
              <a:t>(SDN) </a:t>
            </a:r>
            <a:r>
              <a:rPr lang="ko-KR" altLang="en-US" sz="1200" dirty="0"/>
              <a:t>지원 기술</a:t>
            </a:r>
            <a:r>
              <a:rPr lang="en-US" altLang="ko-KR" sz="1200" dirty="0"/>
              <a:t>”</a:t>
            </a:r>
            <a:r>
              <a:rPr lang="ko-KR" altLang="en-US" sz="1200" dirty="0"/>
              <a:t>이랑 조금이라도 관련 된 것 있으면 추가하고</a:t>
            </a:r>
            <a:r>
              <a:rPr lang="en-US" altLang="ko-KR" sz="1200" dirty="0"/>
              <a:t>, </a:t>
            </a:r>
            <a:r>
              <a:rPr lang="ko-KR" altLang="en-US" sz="1200" dirty="0"/>
              <a:t>약간의 짜 맞추기가 필요</a:t>
            </a:r>
            <a:r>
              <a:rPr lang="en-US" altLang="ko-KR" sz="1200" dirty="0"/>
              <a:t>. </a:t>
            </a:r>
            <a:r>
              <a:rPr lang="ko-KR" altLang="en-US" sz="1200" dirty="0"/>
              <a:t>논문 다 보면 </a:t>
            </a:r>
            <a:r>
              <a:rPr lang="ko-KR" altLang="en-US" sz="1200" dirty="0" err="1"/>
              <a:t>시간오래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걸리니깐</a:t>
            </a:r>
            <a:r>
              <a:rPr lang="ko-KR" altLang="en-US" sz="1200" dirty="0"/>
              <a:t> 논문 쓴 본인한테 물어봐도 되고</a:t>
            </a:r>
            <a:r>
              <a:rPr lang="en-US" altLang="ko-KR" sz="1200" dirty="0"/>
              <a:t>, </a:t>
            </a:r>
            <a:r>
              <a:rPr lang="ko-KR" altLang="en-US" sz="1200" dirty="0"/>
              <a:t>혹은 논문 초록</a:t>
            </a:r>
            <a:r>
              <a:rPr lang="en-US" altLang="ko-KR" sz="1200" dirty="0"/>
              <a:t>/</a:t>
            </a:r>
            <a:r>
              <a:rPr lang="ko-KR" altLang="en-US" sz="1200" dirty="0"/>
              <a:t>개요를 보고 관련 있으면 구체적으로 봐도 됨</a:t>
            </a:r>
            <a:r>
              <a:rPr lang="en-US" altLang="ko-KR" sz="1200" dirty="0"/>
              <a:t>. </a:t>
            </a:r>
            <a:r>
              <a:rPr lang="ko-KR" altLang="en-US" sz="1200" dirty="0"/>
              <a:t>혹은 논문 쓴 본인한테 </a:t>
            </a:r>
            <a:r>
              <a:rPr lang="en-US" altLang="ko-KR" sz="1200" dirty="0"/>
              <a:t>XX</a:t>
            </a:r>
            <a:r>
              <a:rPr lang="ko-KR" altLang="en-US" sz="1200" dirty="0"/>
              <a:t>에 관련 있니</a:t>
            </a:r>
            <a:r>
              <a:rPr lang="en-US" altLang="ko-KR" sz="1200" dirty="0"/>
              <a:t>? </a:t>
            </a:r>
            <a:r>
              <a:rPr lang="ko-KR" altLang="en-US" sz="1200" dirty="0"/>
              <a:t>라고 물어보는게 젤 좋을 듯함</a:t>
            </a:r>
          </a:p>
        </p:txBody>
      </p:sp>
    </p:spTree>
    <p:extLst>
      <p:ext uri="{BB962C8B-B14F-4D97-AF65-F5344CB8AC3E}">
        <p14:creationId xmlns:p14="http://schemas.microsoft.com/office/powerpoint/2010/main" val="3830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 개체 틀 1">
            <a:extLst>
              <a:ext uri="{FF2B5EF4-FFF2-40B4-BE49-F238E27FC236}">
                <a16:creationId xmlns:a16="http://schemas.microsoft.com/office/drawing/2014/main" id="{AE27EFFA-3F23-4F0E-A0C8-F70999A689E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+mn-ea"/>
              </a:rPr>
              <a:pPr/>
              <a:t>7</a:t>
            </a:fld>
            <a:endParaRPr lang="ko-KR" altLang="en-US"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1D579C7-1762-462C-B2D3-250DBDBF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33A94F-1B79-44BE-822E-9F9813C21DC4}"/>
              </a:ext>
            </a:extLst>
          </p:cNvPr>
          <p:cNvSpPr/>
          <p:nvPr/>
        </p:nvSpPr>
        <p:spPr>
          <a:xfrm>
            <a:off x="0" y="156295"/>
            <a:ext cx="2973921" cy="237405"/>
          </a:xfrm>
          <a:prstGeom prst="rect">
            <a:avLst/>
          </a:prstGeom>
          <a:solidFill>
            <a:srgbClr val="16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8" name="슬라이드 번호 개체 틀 2">
            <a:extLst>
              <a:ext uri="{FF2B5EF4-FFF2-40B4-BE49-F238E27FC236}">
                <a16:creationId xmlns:a16="http://schemas.microsoft.com/office/drawing/2014/main" id="{9C91DC4E-3AC9-41C7-8C1F-96E29F8964A3}"/>
              </a:ext>
            </a:extLst>
          </p:cNvPr>
          <p:cNvSpPr txBox="1">
            <a:spLocks/>
          </p:cNvSpPr>
          <p:nvPr/>
        </p:nvSpPr>
        <p:spPr>
          <a:xfrm>
            <a:off x="943813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공체 Medium" panose="00000600000000000000" pitchFamily="2" charset="-127"/>
                <a:ea typeface="공체 Medium" panose="00000600000000000000" pitchFamily="2" charset="-127"/>
                <a:cs typeface="Calibri" panose="020F0502020204030204" pitchFamily="34" charset="0"/>
              </a:rPr>
              <a:pPr/>
              <a:t>7</a:t>
            </a:fld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07F6-20F3-4A72-955F-E9E5D1BA7841}"/>
              </a:ext>
            </a:extLst>
          </p:cNvPr>
          <p:cNvSpPr txBox="1"/>
          <p:nvPr/>
        </p:nvSpPr>
        <p:spPr>
          <a:xfrm>
            <a:off x="0" y="419120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내용 </a:t>
            </a:r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(3/3)</a:t>
            </a:r>
            <a:endParaRPr lang="ko-KR" altLang="en-US" sz="28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2B9C12-14B3-4254-BA87-C271C820197E}"/>
              </a:ext>
            </a:extLst>
          </p:cNvPr>
          <p:cNvGrpSpPr/>
          <p:nvPr/>
        </p:nvGrpSpPr>
        <p:grpSpPr>
          <a:xfrm>
            <a:off x="517016" y="1326048"/>
            <a:ext cx="5615067" cy="276999"/>
            <a:chOff x="517016" y="1326048"/>
            <a:chExt cx="5615067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53B7B-0D44-4CB9-9BDF-040E842C1BF4}"/>
                </a:ext>
              </a:extLst>
            </p:cNvPr>
            <p:cNvSpPr txBox="1"/>
            <p:nvPr/>
          </p:nvSpPr>
          <p:spPr>
            <a:xfrm>
              <a:off x="1007237" y="1326048"/>
              <a:ext cx="51248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144000" bIns="0" anchor="ctr" anchorCtr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kumimoji="1" lang="ko-KR" altLang="en-US" sz="3600" spc="-20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  <a:lvl2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2pPr>
              <a:lvl3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3pPr>
              <a:lvl4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4pPr>
              <a:lvl5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lvl="1" algn="l" eaLnBrk="1" hangingPunct="1">
                <a:spcBef>
                  <a:spcPts val="300"/>
                </a:spcBef>
                <a:spcAft>
                  <a:spcPts val="300"/>
                </a:spcAft>
                <a:buClr>
                  <a:srgbClr val="333333"/>
                </a:buClr>
                <a:buSzPct val="90000"/>
                <a:defRPr/>
              </a:pPr>
              <a:r>
                <a:rPr lang="ko-KR" altLang="en-US" sz="1800" b="1" spc="-100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클라우드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기반 </a:t>
              </a:r>
              <a:r>
                <a:rPr lang="en-US" altLang="ko-KR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GPU Resource 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맞춤형 </a:t>
              </a:r>
              <a:r>
                <a:rPr lang="en-US" altLang="ko-KR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Task 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할당 기술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4F44CD8-58AA-4296-8D08-7E28EF4CB27E}"/>
                </a:ext>
              </a:extLst>
            </p:cNvPr>
            <p:cNvGrpSpPr/>
            <p:nvPr/>
          </p:nvGrpSpPr>
          <p:grpSpPr>
            <a:xfrm>
              <a:off x="517016" y="1394729"/>
              <a:ext cx="446068" cy="139638"/>
              <a:chOff x="2286928" y="2654673"/>
              <a:chExt cx="446068" cy="139638"/>
            </a:xfrm>
            <a:gradFill>
              <a:gsLst>
                <a:gs pos="5000">
                  <a:srgbClr val="0B1A2A"/>
                </a:gs>
                <a:gs pos="100000">
                  <a:srgbClr val="427EF1"/>
                </a:gs>
              </a:gsLst>
              <a:lin ang="10800000" scaled="1"/>
            </a:gradFill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F7667664-6DFD-40A4-B123-CB1C67EC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408" y="2654673"/>
                <a:ext cx="130588" cy="139638"/>
              </a:xfrm>
              <a:custGeom>
                <a:avLst/>
                <a:gdLst>
                  <a:gd name="T0" fmla="*/ 7 w 42"/>
                  <a:gd name="T1" fmla="*/ 34 h 42"/>
                  <a:gd name="T2" fmla="*/ 7 w 42"/>
                  <a:gd name="T3" fmla="*/ 7 h 42"/>
                  <a:gd name="T4" fmla="*/ 34 w 42"/>
                  <a:gd name="T5" fmla="*/ 7 h 42"/>
                  <a:gd name="T6" fmla="*/ 34 w 42"/>
                  <a:gd name="T7" fmla="*/ 34 h 42"/>
                  <a:gd name="T8" fmla="*/ 7 w 42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7" y="34"/>
                    </a:moveTo>
                    <a:cubicBezTo>
                      <a:pt x="0" y="27"/>
                      <a:pt x="0" y="15"/>
                      <a:pt x="7" y="7"/>
                    </a:cubicBezTo>
                    <a:cubicBezTo>
                      <a:pt x="15" y="0"/>
                      <a:pt x="27" y="0"/>
                      <a:pt x="34" y="7"/>
                    </a:cubicBezTo>
                    <a:cubicBezTo>
                      <a:pt x="42" y="15"/>
                      <a:pt x="42" y="27"/>
                      <a:pt x="34" y="34"/>
                    </a:cubicBezTo>
                    <a:cubicBezTo>
                      <a:pt x="27" y="42"/>
                      <a:pt x="15" y="42"/>
                      <a:pt x="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113B623-C812-4D00-9DA8-6E4330F9D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928" y="2661138"/>
                <a:ext cx="287035" cy="126709"/>
              </a:xfrm>
              <a:custGeom>
                <a:avLst/>
                <a:gdLst>
                  <a:gd name="T0" fmla="*/ 85 w 92"/>
                  <a:gd name="T1" fmla="*/ 5 h 38"/>
                  <a:gd name="T2" fmla="*/ 75 w 92"/>
                  <a:gd name="T3" fmla="*/ 1 h 38"/>
                  <a:gd name="T4" fmla="*/ 60 w 92"/>
                  <a:gd name="T5" fmla="*/ 4 h 38"/>
                  <a:gd name="T6" fmla="*/ 47 w 92"/>
                  <a:gd name="T7" fmla="*/ 8 h 38"/>
                  <a:gd name="T8" fmla="*/ 46 w 92"/>
                  <a:gd name="T9" fmla="*/ 8 h 38"/>
                  <a:gd name="T10" fmla="*/ 33 w 92"/>
                  <a:gd name="T11" fmla="*/ 4 h 38"/>
                  <a:gd name="T12" fmla="*/ 17 w 92"/>
                  <a:gd name="T13" fmla="*/ 1 h 38"/>
                  <a:gd name="T14" fmla="*/ 8 w 92"/>
                  <a:gd name="T15" fmla="*/ 5 h 38"/>
                  <a:gd name="T16" fmla="*/ 8 w 92"/>
                  <a:gd name="T17" fmla="*/ 32 h 38"/>
                  <a:gd name="T18" fmla="*/ 17 w 92"/>
                  <a:gd name="T19" fmla="*/ 37 h 38"/>
                  <a:gd name="T20" fmla="*/ 33 w 92"/>
                  <a:gd name="T21" fmla="*/ 34 h 38"/>
                  <a:gd name="T22" fmla="*/ 46 w 92"/>
                  <a:gd name="T23" fmla="*/ 30 h 38"/>
                  <a:gd name="T24" fmla="*/ 47 w 92"/>
                  <a:gd name="T25" fmla="*/ 30 h 38"/>
                  <a:gd name="T26" fmla="*/ 60 w 92"/>
                  <a:gd name="T27" fmla="*/ 34 h 38"/>
                  <a:gd name="T28" fmla="*/ 75 w 92"/>
                  <a:gd name="T29" fmla="*/ 37 h 38"/>
                  <a:gd name="T30" fmla="*/ 85 w 92"/>
                  <a:gd name="T31" fmla="*/ 32 h 38"/>
                  <a:gd name="T32" fmla="*/ 85 w 92"/>
                  <a:gd name="T33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" h="38">
                    <a:moveTo>
                      <a:pt x="85" y="5"/>
                    </a:moveTo>
                    <a:cubicBezTo>
                      <a:pt x="82" y="3"/>
                      <a:pt x="79" y="1"/>
                      <a:pt x="75" y="1"/>
                    </a:cubicBezTo>
                    <a:cubicBezTo>
                      <a:pt x="68" y="0"/>
                      <a:pt x="63" y="1"/>
                      <a:pt x="60" y="4"/>
                    </a:cubicBezTo>
                    <a:cubicBezTo>
                      <a:pt x="56" y="6"/>
                      <a:pt x="51" y="8"/>
                      <a:pt x="47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1" y="8"/>
                      <a:pt x="37" y="6"/>
                      <a:pt x="33" y="4"/>
                    </a:cubicBezTo>
                    <a:cubicBezTo>
                      <a:pt x="29" y="1"/>
                      <a:pt x="25" y="0"/>
                      <a:pt x="17" y="1"/>
                    </a:cubicBezTo>
                    <a:cubicBezTo>
                      <a:pt x="14" y="1"/>
                      <a:pt x="10" y="3"/>
                      <a:pt x="8" y="5"/>
                    </a:cubicBezTo>
                    <a:cubicBezTo>
                      <a:pt x="0" y="13"/>
                      <a:pt x="0" y="25"/>
                      <a:pt x="8" y="32"/>
                    </a:cubicBezTo>
                    <a:cubicBezTo>
                      <a:pt x="10" y="35"/>
                      <a:pt x="14" y="37"/>
                      <a:pt x="17" y="37"/>
                    </a:cubicBezTo>
                    <a:cubicBezTo>
                      <a:pt x="25" y="38"/>
                      <a:pt x="29" y="36"/>
                      <a:pt x="33" y="34"/>
                    </a:cubicBezTo>
                    <a:cubicBezTo>
                      <a:pt x="37" y="32"/>
                      <a:pt x="41" y="30"/>
                      <a:pt x="46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51" y="30"/>
                      <a:pt x="56" y="32"/>
                      <a:pt x="60" y="34"/>
                    </a:cubicBezTo>
                    <a:cubicBezTo>
                      <a:pt x="63" y="36"/>
                      <a:pt x="68" y="38"/>
                      <a:pt x="75" y="37"/>
                    </a:cubicBezTo>
                    <a:cubicBezTo>
                      <a:pt x="79" y="37"/>
                      <a:pt x="82" y="35"/>
                      <a:pt x="85" y="32"/>
                    </a:cubicBezTo>
                    <a:cubicBezTo>
                      <a:pt x="92" y="25"/>
                      <a:pt x="92" y="13"/>
                      <a:pt x="85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FACB8-B8D2-4BA3-9DB3-064C10140DBB}"/>
              </a:ext>
            </a:extLst>
          </p:cNvPr>
          <p:cNvSpPr/>
          <p:nvPr/>
        </p:nvSpPr>
        <p:spPr>
          <a:xfrm>
            <a:off x="767188" y="1629625"/>
            <a:ext cx="1127241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타이틀</a:t>
            </a:r>
            <a:endParaRPr lang="en-US" altLang="ko-KR" sz="15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내용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내용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endParaRPr lang="en-US" altLang="ko-KR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E297DB-2016-4C6F-8907-6235648EE13A}"/>
              </a:ext>
            </a:extLst>
          </p:cNvPr>
          <p:cNvSpPr/>
          <p:nvPr/>
        </p:nvSpPr>
        <p:spPr>
          <a:xfrm>
            <a:off x="-419100" y="6349980"/>
            <a:ext cx="6096000" cy="3504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0410" marR="0" indent="0" algn="ctr" fontAlgn="base" latinLnBrk="0">
              <a:lnSpc>
                <a:spcPct val="17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그림 </a:t>
            </a:r>
            <a:r>
              <a:rPr lang="en-US" altLang="ko-KR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endParaRPr lang="ko-KR" altLang="en-US" sz="1050" kern="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0CCE8-B208-42C5-B1C0-21006A904CED}"/>
              </a:ext>
            </a:extLst>
          </p:cNvPr>
          <p:cNvSpPr/>
          <p:nvPr/>
        </p:nvSpPr>
        <p:spPr>
          <a:xfrm>
            <a:off x="8063290" y="6303098"/>
            <a:ext cx="1304203" cy="367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0410" marR="0" indent="0" algn="ctr" fontAlgn="base" latinLnBrk="0">
              <a:lnSpc>
                <a:spcPct val="17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그림 </a:t>
            </a:r>
            <a:r>
              <a:rPr lang="en-US" altLang="ko-KR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endParaRPr lang="ko-KR" altLang="en-US" sz="1050" kern="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2C7F4E-5A31-4782-AA33-D7C8105482D4}"/>
              </a:ext>
            </a:extLst>
          </p:cNvPr>
          <p:cNvSpPr/>
          <p:nvPr/>
        </p:nvSpPr>
        <p:spPr>
          <a:xfrm>
            <a:off x="-3869" y="170712"/>
            <a:ext cx="172886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128738" y="601408"/>
            <a:ext cx="2122585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정홍주</a:t>
            </a:r>
            <a:r>
              <a:rPr lang="en-US" altLang="ko-KR" dirty="0"/>
              <a:t>, </a:t>
            </a:r>
            <a:r>
              <a:rPr lang="ko-KR" altLang="en-US" dirty="0" err="1"/>
              <a:t>부학성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530353" y="1202268"/>
            <a:ext cx="6527635" cy="1327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Z:\ICNS_Project\2023\[</a:t>
            </a:r>
            <a:r>
              <a:rPr lang="ko-KR" altLang="en-US" sz="1200" dirty="0" err="1"/>
              <a:t>수행중</a:t>
            </a:r>
            <a:r>
              <a:rPr lang="en-US" altLang="ko-KR" sz="1200" dirty="0"/>
              <a:t>] (</a:t>
            </a:r>
            <a:r>
              <a:rPr lang="ko-KR" altLang="en-US" sz="1200" dirty="0"/>
              <a:t>주관</a:t>
            </a:r>
            <a:r>
              <a:rPr lang="en-US" altLang="ko-KR" sz="1200" dirty="0"/>
              <a:t>) ITRC\</a:t>
            </a:r>
            <a:r>
              <a:rPr lang="ko-KR" altLang="en-US" sz="1200" dirty="0"/>
              <a:t>실적</a:t>
            </a:r>
            <a:r>
              <a:rPr lang="en-US" altLang="ko-KR" sz="1200" dirty="0"/>
              <a:t>\</a:t>
            </a:r>
            <a:r>
              <a:rPr lang="ko-KR" altLang="en-US" sz="1200" dirty="0"/>
              <a:t>논문</a:t>
            </a:r>
            <a:br>
              <a:rPr lang="en-US" altLang="ko-KR" sz="1200" dirty="0"/>
            </a:br>
            <a:endParaRPr lang="en-US" altLang="ko-KR" sz="1200" dirty="0"/>
          </a:p>
          <a:p>
            <a:pPr algn="ctr"/>
            <a:r>
              <a:rPr lang="ko-KR" altLang="en-US" sz="1200" dirty="0"/>
              <a:t>해당 위치의 논문들 중에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기반 </a:t>
            </a:r>
            <a:r>
              <a:rPr lang="en-US" altLang="ko-KR" sz="1200" dirty="0"/>
              <a:t>GPU Resource </a:t>
            </a:r>
            <a:r>
              <a:rPr lang="ko-KR" altLang="en-US" sz="1200" dirty="0"/>
              <a:t>맞춤형 </a:t>
            </a:r>
            <a:r>
              <a:rPr lang="en-US" altLang="ko-KR" sz="1200" dirty="0"/>
              <a:t>Task </a:t>
            </a:r>
            <a:r>
              <a:rPr lang="ko-KR" altLang="en-US" sz="1200" dirty="0"/>
              <a:t>할당 기술</a:t>
            </a:r>
          </a:p>
          <a:p>
            <a:pPr algn="ctr"/>
            <a:r>
              <a:rPr lang="en-US" altLang="ko-KR" sz="1200" dirty="0"/>
              <a:t>”</a:t>
            </a:r>
            <a:r>
              <a:rPr lang="ko-KR" altLang="en-US" sz="1200" dirty="0"/>
              <a:t>이랑 조금이라도 관련 된 것 있으면 추가하고</a:t>
            </a:r>
            <a:r>
              <a:rPr lang="en-US" altLang="ko-KR" sz="1200" dirty="0"/>
              <a:t>, </a:t>
            </a:r>
            <a:r>
              <a:rPr lang="ko-KR" altLang="en-US" sz="1200" dirty="0"/>
              <a:t>약간의 짜 맞추기가 필요</a:t>
            </a:r>
            <a:r>
              <a:rPr lang="en-US" altLang="ko-KR" sz="1200" dirty="0"/>
              <a:t>. </a:t>
            </a:r>
            <a:r>
              <a:rPr lang="ko-KR" altLang="en-US" sz="1200" dirty="0"/>
              <a:t>논문 다 보면 </a:t>
            </a:r>
            <a:r>
              <a:rPr lang="ko-KR" altLang="en-US" sz="1200" dirty="0" err="1"/>
              <a:t>시간오래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걸리니깐</a:t>
            </a:r>
            <a:r>
              <a:rPr lang="ko-KR" altLang="en-US" sz="1200" dirty="0"/>
              <a:t> 논문 쓴 본인한테 물어봐도 되고</a:t>
            </a:r>
            <a:r>
              <a:rPr lang="en-US" altLang="ko-KR" sz="1200" dirty="0"/>
              <a:t>, </a:t>
            </a:r>
            <a:r>
              <a:rPr lang="ko-KR" altLang="en-US" sz="1200" dirty="0"/>
              <a:t>혹은 논문 초록</a:t>
            </a:r>
            <a:r>
              <a:rPr lang="en-US" altLang="ko-KR" sz="1200" dirty="0"/>
              <a:t>/</a:t>
            </a:r>
            <a:r>
              <a:rPr lang="ko-KR" altLang="en-US" sz="1200" dirty="0"/>
              <a:t>개요를 보고 관련 있으면 구체적으로 봐도 됨</a:t>
            </a:r>
            <a:r>
              <a:rPr lang="en-US" altLang="ko-KR" sz="1200" dirty="0"/>
              <a:t>. </a:t>
            </a:r>
            <a:r>
              <a:rPr lang="ko-KR" altLang="en-US" sz="1200" dirty="0"/>
              <a:t>혹은 논문 쓴 본인한테 </a:t>
            </a:r>
            <a:r>
              <a:rPr lang="en-US" altLang="ko-KR" sz="1200" dirty="0"/>
              <a:t>XX</a:t>
            </a:r>
            <a:r>
              <a:rPr lang="ko-KR" altLang="en-US" sz="1200" dirty="0"/>
              <a:t>에 관련 있니</a:t>
            </a:r>
            <a:r>
              <a:rPr lang="en-US" altLang="ko-KR" sz="1200" dirty="0"/>
              <a:t>? </a:t>
            </a:r>
            <a:r>
              <a:rPr lang="ko-KR" altLang="en-US" sz="1200" dirty="0"/>
              <a:t>라고 물어보는게 젤 좋을 듯함</a:t>
            </a:r>
          </a:p>
        </p:txBody>
      </p:sp>
    </p:spTree>
    <p:extLst>
      <p:ext uri="{BB962C8B-B14F-4D97-AF65-F5344CB8AC3E}">
        <p14:creationId xmlns:p14="http://schemas.microsoft.com/office/powerpoint/2010/main" val="117188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 개체 틀 1">
            <a:extLst>
              <a:ext uri="{FF2B5EF4-FFF2-40B4-BE49-F238E27FC236}">
                <a16:creationId xmlns:a16="http://schemas.microsoft.com/office/drawing/2014/main" id="{AE27EFFA-3F23-4F0E-A0C8-F70999A689E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+mn-ea"/>
              </a:rPr>
              <a:pPr/>
              <a:t>8</a:t>
            </a:fld>
            <a:endParaRPr lang="ko-KR" altLang="en-US">
              <a:latin typeface="+mn-ea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C1D579C7-1762-462C-B2D3-250DBDBFB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33A94F-1B79-44BE-822E-9F9813C21DC4}"/>
              </a:ext>
            </a:extLst>
          </p:cNvPr>
          <p:cNvSpPr/>
          <p:nvPr/>
        </p:nvSpPr>
        <p:spPr>
          <a:xfrm>
            <a:off x="0" y="156295"/>
            <a:ext cx="2973921" cy="237405"/>
          </a:xfrm>
          <a:prstGeom prst="rect">
            <a:avLst/>
          </a:prstGeom>
          <a:solidFill>
            <a:srgbClr val="16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8" name="슬라이드 번호 개체 틀 2">
            <a:extLst>
              <a:ext uri="{FF2B5EF4-FFF2-40B4-BE49-F238E27FC236}">
                <a16:creationId xmlns:a16="http://schemas.microsoft.com/office/drawing/2014/main" id="{9C91DC4E-3AC9-41C7-8C1F-96E29F8964A3}"/>
              </a:ext>
            </a:extLst>
          </p:cNvPr>
          <p:cNvSpPr txBox="1">
            <a:spLocks/>
          </p:cNvSpPr>
          <p:nvPr/>
        </p:nvSpPr>
        <p:spPr>
          <a:xfrm>
            <a:off x="943813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B07D16-E3D1-4503-ADFC-55F3DCCC6379}" type="slidenum">
              <a:rPr lang="ko-KR" altLang="en-US" smtClean="0">
                <a:latin typeface="공체 Medium" panose="00000600000000000000" pitchFamily="2" charset="-127"/>
                <a:ea typeface="공체 Medium" panose="00000600000000000000" pitchFamily="2" charset="-127"/>
                <a:cs typeface="Calibri" panose="020F0502020204030204" pitchFamily="34" charset="0"/>
              </a:rPr>
              <a:pPr/>
              <a:t>8</a:t>
            </a:fld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07F6-20F3-4A72-955F-E9E5D1BA7841}"/>
              </a:ext>
            </a:extLst>
          </p:cNvPr>
          <p:cNvSpPr txBox="1"/>
          <p:nvPr/>
        </p:nvSpPr>
        <p:spPr>
          <a:xfrm>
            <a:off x="0" y="419120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내용 </a:t>
            </a:r>
            <a:r>
              <a:rPr lang="en-US" altLang="ko-KR" sz="2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(3/3)</a:t>
            </a:r>
            <a:endParaRPr lang="ko-KR" altLang="en-US" sz="28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2B9C12-14B3-4254-BA87-C271C820197E}"/>
              </a:ext>
            </a:extLst>
          </p:cNvPr>
          <p:cNvGrpSpPr/>
          <p:nvPr/>
        </p:nvGrpSpPr>
        <p:grpSpPr>
          <a:xfrm>
            <a:off x="517016" y="1326048"/>
            <a:ext cx="5162508" cy="276999"/>
            <a:chOff x="517016" y="1326048"/>
            <a:chExt cx="5162508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53B7B-0D44-4CB9-9BDF-040E842C1BF4}"/>
                </a:ext>
              </a:extLst>
            </p:cNvPr>
            <p:cNvSpPr txBox="1"/>
            <p:nvPr/>
          </p:nvSpPr>
          <p:spPr>
            <a:xfrm>
              <a:off x="1007237" y="1326048"/>
              <a:ext cx="467228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144000" bIns="0" anchor="ctr" anchorCtr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kumimoji="1" lang="ko-KR" altLang="en-US" sz="3600" spc="-20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  <a:lvl2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2pPr>
              <a:lvl3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3pPr>
              <a:lvl4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4pPr>
              <a:lvl5pPr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lvl="1" algn="l" eaLnBrk="1" hangingPunct="1">
                <a:spcBef>
                  <a:spcPts val="300"/>
                </a:spcBef>
                <a:spcAft>
                  <a:spcPts val="300"/>
                </a:spcAft>
                <a:buClr>
                  <a:srgbClr val="333333"/>
                </a:buClr>
                <a:buSzPct val="90000"/>
                <a:defRPr/>
              </a:pPr>
              <a:r>
                <a:rPr lang="ko-KR" altLang="en-US" sz="1800" b="1" spc="-100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클라우드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</a:t>
              </a:r>
              <a:r>
                <a:rPr lang="ko-KR" altLang="en-US" sz="1800" b="1" spc="-100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컨티뉴엄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환경에서의 </a:t>
              </a:r>
              <a:r>
                <a:rPr lang="en-US" altLang="ko-KR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DPU </a:t>
              </a:r>
              <a:r>
                <a:rPr lang="ko-KR" altLang="en-US" sz="18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C236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하드웨어 분석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4F44CD8-58AA-4296-8D08-7E28EF4CB27E}"/>
                </a:ext>
              </a:extLst>
            </p:cNvPr>
            <p:cNvGrpSpPr/>
            <p:nvPr/>
          </p:nvGrpSpPr>
          <p:grpSpPr>
            <a:xfrm>
              <a:off x="517016" y="1394729"/>
              <a:ext cx="446068" cy="139638"/>
              <a:chOff x="2286928" y="2654673"/>
              <a:chExt cx="446068" cy="139638"/>
            </a:xfrm>
            <a:gradFill>
              <a:gsLst>
                <a:gs pos="5000">
                  <a:srgbClr val="0B1A2A"/>
                </a:gs>
                <a:gs pos="100000">
                  <a:srgbClr val="427EF1"/>
                </a:gs>
              </a:gsLst>
              <a:lin ang="10800000" scaled="1"/>
            </a:gradFill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F7667664-6DFD-40A4-B123-CB1C67EC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408" y="2654673"/>
                <a:ext cx="130588" cy="139638"/>
              </a:xfrm>
              <a:custGeom>
                <a:avLst/>
                <a:gdLst>
                  <a:gd name="T0" fmla="*/ 7 w 42"/>
                  <a:gd name="T1" fmla="*/ 34 h 42"/>
                  <a:gd name="T2" fmla="*/ 7 w 42"/>
                  <a:gd name="T3" fmla="*/ 7 h 42"/>
                  <a:gd name="T4" fmla="*/ 34 w 42"/>
                  <a:gd name="T5" fmla="*/ 7 h 42"/>
                  <a:gd name="T6" fmla="*/ 34 w 42"/>
                  <a:gd name="T7" fmla="*/ 34 h 42"/>
                  <a:gd name="T8" fmla="*/ 7 w 42"/>
                  <a:gd name="T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7" y="34"/>
                    </a:moveTo>
                    <a:cubicBezTo>
                      <a:pt x="0" y="27"/>
                      <a:pt x="0" y="15"/>
                      <a:pt x="7" y="7"/>
                    </a:cubicBezTo>
                    <a:cubicBezTo>
                      <a:pt x="15" y="0"/>
                      <a:pt x="27" y="0"/>
                      <a:pt x="34" y="7"/>
                    </a:cubicBezTo>
                    <a:cubicBezTo>
                      <a:pt x="42" y="15"/>
                      <a:pt x="42" y="27"/>
                      <a:pt x="34" y="34"/>
                    </a:cubicBezTo>
                    <a:cubicBezTo>
                      <a:pt x="27" y="42"/>
                      <a:pt x="15" y="42"/>
                      <a:pt x="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113B623-C812-4D00-9DA8-6E4330F9D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928" y="2661138"/>
                <a:ext cx="287035" cy="126709"/>
              </a:xfrm>
              <a:custGeom>
                <a:avLst/>
                <a:gdLst>
                  <a:gd name="T0" fmla="*/ 85 w 92"/>
                  <a:gd name="T1" fmla="*/ 5 h 38"/>
                  <a:gd name="T2" fmla="*/ 75 w 92"/>
                  <a:gd name="T3" fmla="*/ 1 h 38"/>
                  <a:gd name="T4" fmla="*/ 60 w 92"/>
                  <a:gd name="T5" fmla="*/ 4 h 38"/>
                  <a:gd name="T6" fmla="*/ 47 w 92"/>
                  <a:gd name="T7" fmla="*/ 8 h 38"/>
                  <a:gd name="T8" fmla="*/ 46 w 92"/>
                  <a:gd name="T9" fmla="*/ 8 h 38"/>
                  <a:gd name="T10" fmla="*/ 33 w 92"/>
                  <a:gd name="T11" fmla="*/ 4 h 38"/>
                  <a:gd name="T12" fmla="*/ 17 w 92"/>
                  <a:gd name="T13" fmla="*/ 1 h 38"/>
                  <a:gd name="T14" fmla="*/ 8 w 92"/>
                  <a:gd name="T15" fmla="*/ 5 h 38"/>
                  <a:gd name="T16" fmla="*/ 8 w 92"/>
                  <a:gd name="T17" fmla="*/ 32 h 38"/>
                  <a:gd name="T18" fmla="*/ 17 w 92"/>
                  <a:gd name="T19" fmla="*/ 37 h 38"/>
                  <a:gd name="T20" fmla="*/ 33 w 92"/>
                  <a:gd name="T21" fmla="*/ 34 h 38"/>
                  <a:gd name="T22" fmla="*/ 46 w 92"/>
                  <a:gd name="T23" fmla="*/ 30 h 38"/>
                  <a:gd name="T24" fmla="*/ 47 w 92"/>
                  <a:gd name="T25" fmla="*/ 30 h 38"/>
                  <a:gd name="T26" fmla="*/ 60 w 92"/>
                  <a:gd name="T27" fmla="*/ 34 h 38"/>
                  <a:gd name="T28" fmla="*/ 75 w 92"/>
                  <a:gd name="T29" fmla="*/ 37 h 38"/>
                  <a:gd name="T30" fmla="*/ 85 w 92"/>
                  <a:gd name="T31" fmla="*/ 32 h 38"/>
                  <a:gd name="T32" fmla="*/ 85 w 92"/>
                  <a:gd name="T33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" h="38">
                    <a:moveTo>
                      <a:pt x="85" y="5"/>
                    </a:moveTo>
                    <a:cubicBezTo>
                      <a:pt x="82" y="3"/>
                      <a:pt x="79" y="1"/>
                      <a:pt x="75" y="1"/>
                    </a:cubicBezTo>
                    <a:cubicBezTo>
                      <a:pt x="68" y="0"/>
                      <a:pt x="63" y="1"/>
                      <a:pt x="60" y="4"/>
                    </a:cubicBezTo>
                    <a:cubicBezTo>
                      <a:pt x="56" y="6"/>
                      <a:pt x="51" y="8"/>
                      <a:pt x="47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1" y="8"/>
                      <a:pt x="37" y="6"/>
                      <a:pt x="33" y="4"/>
                    </a:cubicBezTo>
                    <a:cubicBezTo>
                      <a:pt x="29" y="1"/>
                      <a:pt x="25" y="0"/>
                      <a:pt x="17" y="1"/>
                    </a:cubicBezTo>
                    <a:cubicBezTo>
                      <a:pt x="14" y="1"/>
                      <a:pt x="10" y="3"/>
                      <a:pt x="8" y="5"/>
                    </a:cubicBezTo>
                    <a:cubicBezTo>
                      <a:pt x="0" y="13"/>
                      <a:pt x="0" y="25"/>
                      <a:pt x="8" y="32"/>
                    </a:cubicBezTo>
                    <a:cubicBezTo>
                      <a:pt x="10" y="35"/>
                      <a:pt x="14" y="37"/>
                      <a:pt x="17" y="37"/>
                    </a:cubicBezTo>
                    <a:cubicBezTo>
                      <a:pt x="25" y="38"/>
                      <a:pt x="29" y="36"/>
                      <a:pt x="33" y="34"/>
                    </a:cubicBezTo>
                    <a:cubicBezTo>
                      <a:pt x="37" y="32"/>
                      <a:pt x="41" y="30"/>
                      <a:pt x="46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51" y="30"/>
                      <a:pt x="56" y="32"/>
                      <a:pt x="60" y="34"/>
                    </a:cubicBezTo>
                    <a:cubicBezTo>
                      <a:pt x="63" y="36"/>
                      <a:pt x="68" y="38"/>
                      <a:pt x="75" y="37"/>
                    </a:cubicBezTo>
                    <a:cubicBezTo>
                      <a:pt x="79" y="37"/>
                      <a:pt x="82" y="35"/>
                      <a:pt x="85" y="32"/>
                    </a:cubicBezTo>
                    <a:cubicBezTo>
                      <a:pt x="92" y="25"/>
                      <a:pt x="92" y="13"/>
                      <a:pt x="85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48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9FACB8-B8D2-4BA3-9DB3-064C10140DBB}"/>
              </a:ext>
            </a:extLst>
          </p:cNvPr>
          <p:cNvSpPr/>
          <p:nvPr/>
        </p:nvSpPr>
        <p:spPr>
          <a:xfrm>
            <a:off x="767188" y="1629625"/>
            <a:ext cx="1127241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타이틀</a:t>
            </a:r>
            <a:endParaRPr lang="en-US" altLang="ko-KR" sz="15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내용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</a:p>
          <a:p>
            <a:pPr marL="468313" indent="-285750" algn="just">
              <a:lnSpc>
                <a:spcPct val="150000"/>
              </a:lnSpc>
              <a:buFontTx/>
              <a:buChar char="-"/>
            </a:pP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내용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endParaRPr lang="en-US" altLang="ko-KR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E297DB-2016-4C6F-8907-6235648EE13A}"/>
              </a:ext>
            </a:extLst>
          </p:cNvPr>
          <p:cNvSpPr/>
          <p:nvPr/>
        </p:nvSpPr>
        <p:spPr>
          <a:xfrm>
            <a:off x="-419100" y="6349980"/>
            <a:ext cx="6096000" cy="3504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0410" marR="0" indent="0" algn="ctr" fontAlgn="base" latinLnBrk="0">
              <a:lnSpc>
                <a:spcPct val="17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그림 </a:t>
            </a:r>
            <a:r>
              <a:rPr lang="en-US" altLang="ko-KR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endParaRPr lang="ko-KR" altLang="en-US" sz="1050" kern="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0CCE8-B208-42C5-B1C0-21006A904CED}"/>
              </a:ext>
            </a:extLst>
          </p:cNvPr>
          <p:cNvSpPr/>
          <p:nvPr/>
        </p:nvSpPr>
        <p:spPr>
          <a:xfrm>
            <a:off x="8063290" y="6303098"/>
            <a:ext cx="1304203" cy="367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0410" marR="0" indent="0" algn="ctr" fontAlgn="base" latinLnBrk="0">
              <a:lnSpc>
                <a:spcPct val="17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그림 </a:t>
            </a:r>
            <a:r>
              <a:rPr lang="en-US" altLang="ko-KR" sz="1050" kern="0" dirty="0"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endParaRPr lang="ko-KR" altLang="en-US" sz="1050" kern="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2C7F4E-5A31-4782-AA33-D7C8105482D4}"/>
              </a:ext>
            </a:extLst>
          </p:cNvPr>
          <p:cNvSpPr/>
          <p:nvPr/>
        </p:nvSpPr>
        <p:spPr>
          <a:xfrm>
            <a:off x="-3869" y="170712"/>
            <a:ext cx="172886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457200" latinLnBrk="0">
              <a:lnSpc>
                <a:spcPct val="90000"/>
              </a:lnSpc>
              <a:spcAft>
                <a:spcPts val="1000"/>
              </a:spcAft>
              <a:buSzPct val="90000"/>
              <a:defRPr/>
            </a:pP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정보통신</a:t>
            </a:r>
            <a:r>
              <a:rPr lang="en-US" altLang="ko-KR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80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방송 혁신인재양성사업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67854" y="376922"/>
            <a:ext cx="5683469" cy="738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조현기</a:t>
            </a:r>
            <a:r>
              <a:rPr lang="en-US" altLang="ko-KR" dirty="0"/>
              <a:t> – DPU </a:t>
            </a:r>
            <a:r>
              <a:rPr lang="ko-KR" altLang="en-US" dirty="0"/>
              <a:t>하드웨어 스펙 및 </a:t>
            </a:r>
            <a:r>
              <a:rPr lang="ko-KR" altLang="en-US" dirty="0" err="1"/>
              <a:t>분석내용</a:t>
            </a:r>
            <a:endParaRPr lang="en-US" altLang="ko-KR" dirty="0"/>
          </a:p>
          <a:p>
            <a:pPr algn="ctr"/>
            <a:r>
              <a:rPr lang="ko-KR" altLang="en-US" dirty="0"/>
              <a:t>그리고 우리가 사야할 </a:t>
            </a:r>
            <a:r>
              <a:rPr lang="en-US" altLang="ko-KR" dirty="0"/>
              <a:t>DPU </a:t>
            </a:r>
            <a:r>
              <a:rPr lang="ko-KR" altLang="en-US" dirty="0"/>
              <a:t>전체 서버 내용 추가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21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A5FED0-2EA4-4A21-9763-337D1A71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7473" cy="39841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17474" y="0"/>
            <a:ext cx="5171886" cy="6858000"/>
          </a:xfrm>
          <a:prstGeom prst="rect">
            <a:avLst/>
          </a:prstGeom>
          <a:solidFill>
            <a:srgbClr val="040C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17473" y="0"/>
            <a:ext cx="270000" cy="6858000"/>
            <a:chOff x="5911880" y="0"/>
            <a:chExt cx="270000" cy="6858000"/>
          </a:xfrm>
        </p:grpSpPr>
        <p:sp>
          <p:nvSpPr>
            <p:cNvPr id="4" name="직사각형 3"/>
            <p:cNvSpPr/>
            <p:nvPr/>
          </p:nvSpPr>
          <p:spPr>
            <a:xfrm rot="5400000">
              <a:off x="2617880" y="3294000"/>
              <a:ext cx="6858000" cy="270000"/>
            </a:xfrm>
            <a:prstGeom prst="rect">
              <a:avLst/>
            </a:prstGeom>
            <a:gradFill flip="none" rotWithShape="1">
              <a:gsLst>
                <a:gs pos="70000">
                  <a:srgbClr val="040C26"/>
                </a:gs>
                <a:gs pos="0">
                  <a:schemeClr val="bg1">
                    <a:alpha val="3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A02040504020204" pitchFamily="34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5400000">
              <a:off x="5954520" y="2672035"/>
              <a:ext cx="18473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endParaRPr lang="ko-KR" altLang="en-US" sz="800" spc="8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내용 개체 틀 2"/>
          <p:cNvSpPr txBox="1">
            <a:spLocks/>
          </p:cNvSpPr>
          <p:nvPr/>
        </p:nvSpPr>
        <p:spPr>
          <a:xfrm>
            <a:off x="513427" y="5045762"/>
            <a:ext cx="3536224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66700" indent="-2667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4"/>
              </a:buBlip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맑은 고딕" panose="020B0500000000000000" pitchFamily="34" charset="-127"/>
              <a:buChar char="‐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4000" spc="-15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4000" spc="-15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성과</a:t>
            </a:r>
          </a:p>
        </p:txBody>
      </p:sp>
      <p:sp>
        <p:nvSpPr>
          <p:cNvPr id="12" name="직사각형 54">
            <a:extLst>
              <a:ext uri="{FF2B5EF4-FFF2-40B4-BE49-F238E27FC236}">
                <a16:creationId xmlns:a16="http://schemas.microsoft.com/office/drawing/2014/main" id="{3EE7400C-EC9F-43C8-9EB7-58BF99F0BAB3}"/>
              </a:ext>
            </a:extLst>
          </p:cNvPr>
          <p:cNvSpPr/>
          <p:nvPr/>
        </p:nvSpPr>
        <p:spPr>
          <a:xfrm>
            <a:off x="513426" y="4361747"/>
            <a:ext cx="2026573" cy="605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ko-KR" sz="1200" spc="10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CHAPTER</a:t>
            </a:r>
            <a:r>
              <a:rPr lang="en-US" altLang="ko-KR" sz="1600" spc="100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en-US" altLang="ko-KR" sz="3600" b="1" dirty="0">
                <a:solidFill>
                  <a:schemeClr val="accent5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02</a:t>
            </a:r>
            <a:endParaRPr lang="en-US" altLang="ko-KR" sz="1150" b="1" dirty="0">
              <a:solidFill>
                <a:schemeClr val="accent5">
                  <a:lumMod val="50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51744" y="3628207"/>
            <a:ext cx="3725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F7F7F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01 / 1</a:t>
            </a:r>
            <a:r>
              <a:rPr lang="ko-KR" altLang="en-US" sz="1600" dirty="0">
                <a:solidFill>
                  <a:srgbClr val="7F7F7F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연구개발 내용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02 / 1</a:t>
            </a:r>
            <a:r>
              <a:rPr lang="ko-KR" altLang="en-US" sz="16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성과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03 / 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차년도 연구 계획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809384" y="601408"/>
            <a:ext cx="1441939" cy="513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덕인</a:t>
            </a:r>
          </a:p>
        </p:txBody>
      </p:sp>
    </p:spTree>
    <p:extLst>
      <p:ext uri="{BB962C8B-B14F-4D97-AF65-F5344CB8AC3E}">
        <p14:creationId xmlns:p14="http://schemas.microsoft.com/office/powerpoint/2010/main" val="134791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17676</TotalTime>
  <Words>1439</Words>
  <Application>Microsoft Office PowerPoint</Application>
  <PresentationFormat>와이드스크린</PresentationFormat>
  <Paragraphs>290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공체 Light</vt:lpstr>
      <vt:lpstr>맑은 고딕</vt:lpstr>
      <vt:lpstr>공체 Bold</vt:lpstr>
      <vt:lpstr>나눔스퀘어</vt:lpstr>
      <vt:lpstr>나눔스퀘어 ExtraBold</vt:lpstr>
      <vt:lpstr>Wingdings</vt:lpstr>
      <vt:lpstr>공체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클라우드 컨티뉴엄 병렬 학습 및 인프라지원 기술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[평가파일] 2. 발표자료22</dc:title>
  <dc:creator>Windows 사용자</dc:creator>
  <cp:lastModifiedBy>정승우</cp:lastModifiedBy>
  <cp:revision>1405</cp:revision>
  <dcterms:created xsi:type="dcterms:W3CDTF">2020-03-20T02:08:11Z</dcterms:created>
  <dcterms:modified xsi:type="dcterms:W3CDTF">2023-10-31T02:05:30Z</dcterms:modified>
</cp:coreProperties>
</file>